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5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1"/>
    <p:sldMasterId id="2147483723" r:id="rId2"/>
    <p:sldMasterId id="2147483739" r:id="rId3"/>
    <p:sldMasterId id="2147483755" r:id="rId4"/>
    <p:sldMasterId id="2147483771" r:id="rId5"/>
    <p:sldMasterId id="2147483786" r:id="rId6"/>
  </p:sldMasterIdLst>
  <p:notesMasterIdLst>
    <p:notesMasterId r:id="rId69"/>
  </p:notesMasterIdLst>
  <p:sldIdLst>
    <p:sldId id="394" r:id="rId7"/>
    <p:sldId id="632" r:id="rId8"/>
    <p:sldId id="516" r:id="rId9"/>
    <p:sldId id="507" r:id="rId10"/>
    <p:sldId id="403" r:id="rId11"/>
    <p:sldId id="404" r:id="rId12"/>
    <p:sldId id="405" r:id="rId13"/>
    <p:sldId id="406" r:id="rId14"/>
    <p:sldId id="407" r:id="rId15"/>
    <p:sldId id="408" r:id="rId16"/>
    <p:sldId id="324" r:id="rId17"/>
    <p:sldId id="401" r:id="rId18"/>
    <p:sldId id="402" r:id="rId19"/>
    <p:sldId id="517" r:id="rId20"/>
    <p:sldId id="433" r:id="rId21"/>
    <p:sldId id="434" r:id="rId22"/>
    <p:sldId id="435" r:id="rId23"/>
    <p:sldId id="436" r:id="rId24"/>
    <p:sldId id="437" r:id="rId25"/>
    <p:sldId id="376" r:id="rId26"/>
    <p:sldId id="367" r:id="rId27"/>
    <p:sldId id="377" r:id="rId28"/>
    <p:sldId id="368" r:id="rId29"/>
    <p:sldId id="369" r:id="rId30"/>
    <p:sldId id="370" r:id="rId31"/>
    <p:sldId id="386" r:id="rId32"/>
    <p:sldId id="384" r:id="rId33"/>
    <p:sldId id="385" r:id="rId34"/>
    <p:sldId id="409" r:id="rId35"/>
    <p:sldId id="438" r:id="rId36"/>
    <p:sldId id="443" r:id="rId37"/>
    <p:sldId id="439" r:id="rId38"/>
    <p:sldId id="444" r:id="rId39"/>
    <p:sldId id="440" r:id="rId40"/>
    <p:sldId id="333" r:id="rId41"/>
    <p:sldId id="441" r:id="rId42"/>
    <p:sldId id="332" r:id="rId43"/>
    <p:sldId id="335" r:id="rId44"/>
    <p:sldId id="442" r:id="rId45"/>
    <p:sldId id="336" r:id="rId46"/>
    <p:sldId id="337" r:id="rId47"/>
    <p:sldId id="338" r:id="rId48"/>
    <p:sldId id="339" r:id="rId49"/>
    <p:sldId id="334" r:id="rId50"/>
    <p:sldId id="352" r:id="rId51"/>
    <p:sldId id="432" r:id="rId52"/>
    <p:sldId id="447" r:id="rId53"/>
    <p:sldId id="446" r:id="rId54"/>
    <p:sldId id="410" r:id="rId55"/>
    <p:sldId id="448" r:id="rId56"/>
    <p:sldId id="420" r:id="rId57"/>
    <p:sldId id="421" r:id="rId58"/>
    <p:sldId id="422" r:id="rId59"/>
    <p:sldId id="424" r:id="rId60"/>
    <p:sldId id="425" r:id="rId61"/>
    <p:sldId id="426" r:id="rId62"/>
    <p:sldId id="427" r:id="rId63"/>
    <p:sldId id="428" r:id="rId64"/>
    <p:sldId id="429" r:id="rId65"/>
    <p:sldId id="430" r:id="rId66"/>
    <p:sldId id="431" r:id="rId67"/>
    <p:sldId id="319" r:id="rId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135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7" Type="http://schemas.openxmlformats.org/officeDocument/2006/relationships/slide" Target="slides/slide1.xml"/><Relationship Id="rId71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61" Type="http://schemas.openxmlformats.org/officeDocument/2006/relationships/slide" Target="slides/slide5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3909667541557302E-2"/>
          <c:y val="5.0925925925925923E-2"/>
          <c:w val="0.59634033245844265"/>
          <c:h val="0.84020815106445024"/>
        </c:manualLayout>
      </c:layout>
      <c:lineChart>
        <c:grouping val="standard"/>
        <c:varyColors val="0"/>
        <c:ser>
          <c:idx val="0"/>
          <c:order val="0"/>
          <c:tx>
            <c:strRef>
              <c:f>Sheet1!$C$7:$D$7</c:f>
              <c:strCache>
                <c:ptCount val="1"/>
                <c:pt idx="0">
                  <c:v>Temperature  S[n]</c:v>
                </c:pt>
              </c:strCache>
            </c:strRef>
          </c:tx>
          <c:val>
            <c:numRef>
              <c:f>Sheet1!$E$7:$N$7</c:f>
              <c:numCache>
                <c:formatCode>General</c:formatCode>
                <c:ptCount val="10"/>
                <c:pt idx="0">
                  <c:v>5</c:v>
                </c:pt>
                <c:pt idx="1">
                  <c:v>8</c:v>
                </c:pt>
                <c:pt idx="2">
                  <c:v>10</c:v>
                </c:pt>
                <c:pt idx="3">
                  <c:v>15</c:v>
                </c:pt>
                <c:pt idx="4">
                  <c:v>12</c:v>
                </c:pt>
                <c:pt idx="5">
                  <c:v>19</c:v>
                </c:pt>
                <c:pt idx="6">
                  <c:v>20</c:v>
                </c:pt>
                <c:pt idx="7">
                  <c:v>21</c:v>
                </c:pt>
                <c:pt idx="8">
                  <c:v>18</c:v>
                </c:pt>
                <c:pt idx="9">
                  <c:v>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761-44B9-9DC4-5A46909AD5C8}"/>
            </c:ext>
          </c:extLst>
        </c:ser>
        <c:ser>
          <c:idx val="1"/>
          <c:order val="1"/>
          <c:tx>
            <c:strRef>
              <c:f>Sheet1!$C$8:$D$8</c:f>
              <c:strCache>
                <c:ptCount val="1"/>
                <c:pt idx="0">
                  <c:v>Average y[n]</c:v>
                </c:pt>
              </c:strCache>
            </c:strRef>
          </c:tx>
          <c:val>
            <c:numRef>
              <c:f>Sheet1!$E$8:$N$8</c:f>
              <c:numCache>
                <c:formatCode>#,##0</c:formatCode>
                <c:ptCount val="10"/>
                <c:pt idx="0">
                  <c:v>1.25</c:v>
                </c:pt>
                <c:pt idx="1">
                  <c:v>3.25</c:v>
                </c:pt>
                <c:pt idx="2">
                  <c:v>5.75</c:v>
                </c:pt>
                <c:pt idx="3">
                  <c:v>9.5</c:v>
                </c:pt>
                <c:pt idx="4">
                  <c:v>11.25</c:v>
                </c:pt>
                <c:pt idx="5">
                  <c:v>14</c:v>
                </c:pt>
                <c:pt idx="6">
                  <c:v>16.5</c:v>
                </c:pt>
                <c:pt idx="7">
                  <c:v>18</c:v>
                </c:pt>
                <c:pt idx="8">
                  <c:v>19.5</c:v>
                </c:pt>
                <c:pt idx="9">
                  <c:v>18.5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761-44B9-9DC4-5A46909AD5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5357056"/>
        <c:axId val="121241600"/>
      </c:lineChart>
      <c:catAx>
        <c:axId val="145357056"/>
        <c:scaling>
          <c:orientation val="minMax"/>
        </c:scaling>
        <c:delete val="0"/>
        <c:axPos val="b"/>
        <c:majorTickMark val="out"/>
        <c:minorTickMark val="none"/>
        <c:tickLblPos val="nextTo"/>
        <c:crossAx val="121241600"/>
        <c:crosses val="autoZero"/>
        <c:auto val="1"/>
        <c:lblAlgn val="ctr"/>
        <c:lblOffset val="100"/>
        <c:noMultiLvlLbl val="0"/>
      </c:catAx>
      <c:valAx>
        <c:axId val="12124160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45357056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896989-D2FA-4C2F-AC21-EC86438C03A3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EC221A92-8101-42F1-87EF-16222B5EDD20}">
      <dgm:prSet phldrT="[Text]" custT="1"/>
      <dgm:spPr>
        <a:solidFill>
          <a:srgbClr val="FFC000">
            <a:alpha val="50000"/>
          </a:srgbClr>
        </a:solidFill>
        <a:ln>
          <a:noFill/>
        </a:ln>
      </dgm:spPr>
      <dgm:t>
        <a:bodyPr/>
        <a:lstStyle/>
        <a:p>
          <a:r>
            <a:rPr lang="en-AU" sz="1800" dirty="0">
              <a:solidFill>
                <a:schemeClr val="tx2"/>
              </a:solidFill>
            </a:rPr>
            <a:t>Output Signal Conditioning and Interfacing</a:t>
          </a:r>
        </a:p>
      </dgm:t>
    </dgm:pt>
    <dgm:pt modelId="{56A577E1-8575-4BFB-8A05-19F990F6AC3C}" type="parTrans" cxnId="{FAD859EC-F805-4238-8A22-F3E447AA6EE4}">
      <dgm:prSet/>
      <dgm:spPr/>
      <dgm:t>
        <a:bodyPr/>
        <a:lstStyle/>
        <a:p>
          <a:endParaRPr lang="en-AU"/>
        </a:p>
      </dgm:t>
    </dgm:pt>
    <dgm:pt modelId="{784F4A4A-5555-4F18-9D9C-4F7D84F40718}" type="sibTrans" cxnId="{FAD859EC-F805-4238-8A22-F3E447AA6EE4}">
      <dgm:prSet/>
      <dgm:spPr>
        <a:ln w="57150"/>
      </dgm:spPr>
      <dgm:t>
        <a:bodyPr/>
        <a:lstStyle/>
        <a:p>
          <a:endParaRPr lang="en-AU"/>
        </a:p>
      </dgm:t>
    </dgm:pt>
    <dgm:pt modelId="{308D649E-3D3D-47A4-9694-90B85EF66778}">
      <dgm:prSet phldrT="[Text]"/>
      <dgm:spPr>
        <a:solidFill>
          <a:srgbClr val="FF0000">
            <a:alpha val="50000"/>
          </a:srgbClr>
        </a:solidFill>
        <a:ln>
          <a:noFill/>
        </a:ln>
      </dgm:spPr>
      <dgm:t>
        <a:bodyPr/>
        <a:lstStyle/>
        <a:p>
          <a:r>
            <a:rPr lang="en-AU" dirty="0">
              <a:solidFill>
                <a:schemeClr val="tx2"/>
              </a:solidFill>
            </a:rPr>
            <a:t>Actuators</a:t>
          </a:r>
        </a:p>
      </dgm:t>
    </dgm:pt>
    <dgm:pt modelId="{7E9A9099-7889-47EB-AE81-45F3EA588F20}" type="parTrans" cxnId="{63DF20E6-155F-44E6-891E-48DEEFB57090}">
      <dgm:prSet/>
      <dgm:spPr/>
      <dgm:t>
        <a:bodyPr/>
        <a:lstStyle/>
        <a:p>
          <a:endParaRPr lang="en-AU"/>
        </a:p>
      </dgm:t>
    </dgm:pt>
    <dgm:pt modelId="{ABE00013-4D4D-45EA-8BE5-72430A0562BA}" type="sibTrans" cxnId="{63DF20E6-155F-44E6-891E-48DEEFB57090}">
      <dgm:prSet/>
      <dgm:spPr>
        <a:ln w="57150"/>
      </dgm:spPr>
      <dgm:t>
        <a:bodyPr/>
        <a:lstStyle/>
        <a:p>
          <a:endParaRPr lang="en-AU"/>
        </a:p>
      </dgm:t>
    </dgm:pt>
    <dgm:pt modelId="{7CC67052-6168-4595-8DA3-82A7D67F7D3A}">
      <dgm:prSet phldrT="[Text]"/>
      <dgm:spPr>
        <a:solidFill>
          <a:srgbClr val="FFC000">
            <a:alpha val="50000"/>
          </a:srgbClr>
        </a:solidFill>
        <a:ln>
          <a:noFill/>
        </a:ln>
      </dgm:spPr>
      <dgm:t>
        <a:bodyPr/>
        <a:lstStyle/>
        <a:p>
          <a:r>
            <a:rPr lang="en-AU" dirty="0">
              <a:solidFill>
                <a:schemeClr val="tx2"/>
              </a:solidFill>
            </a:rPr>
            <a:t>Sensors</a:t>
          </a:r>
        </a:p>
      </dgm:t>
    </dgm:pt>
    <dgm:pt modelId="{D459AE67-6BAD-4013-BBAF-6B3361A20F5B}" type="parTrans" cxnId="{E802CA67-D5E7-4D35-80B5-32275FEDDAA0}">
      <dgm:prSet/>
      <dgm:spPr/>
      <dgm:t>
        <a:bodyPr/>
        <a:lstStyle/>
        <a:p>
          <a:endParaRPr lang="en-AU"/>
        </a:p>
      </dgm:t>
    </dgm:pt>
    <dgm:pt modelId="{A65490A1-C5F6-47BE-B0BB-8523DFB5A8A3}" type="sibTrans" cxnId="{E802CA67-D5E7-4D35-80B5-32275FEDDAA0}">
      <dgm:prSet/>
      <dgm:spPr>
        <a:ln w="57150"/>
      </dgm:spPr>
      <dgm:t>
        <a:bodyPr/>
        <a:lstStyle/>
        <a:p>
          <a:endParaRPr lang="en-AU"/>
        </a:p>
      </dgm:t>
    </dgm:pt>
    <dgm:pt modelId="{0BA39247-A9D5-4843-A66A-9A1DDEBBBFD9}">
      <dgm:prSet phldrT="[Text]"/>
      <dgm:spPr>
        <a:solidFill>
          <a:srgbClr val="FFC000">
            <a:alpha val="50000"/>
          </a:srgbClr>
        </a:solidFill>
        <a:ln>
          <a:noFill/>
        </a:ln>
      </dgm:spPr>
      <dgm:t>
        <a:bodyPr/>
        <a:lstStyle/>
        <a:p>
          <a:r>
            <a:rPr lang="en-AU" dirty="0">
              <a:solidFill>
                <a:schemeClr val="tx2"/>
              </a:solidFill>
            </a:rPr>
            <a:t>Input Signal Conditioning and Interfacing</a:t>
          </a:r>
        </a:p>
      </dgm:t>
    </dgm:pt>
    <dgm:pt modelId="{68C01B2F-3B82-46CC-85D7-4C3A49E8DA17}" type="parTrans" cxnId="{0EAE9C3F-93AA-426A-9E53-81D199222DE5}">
      <dgm:prSet/>
      <dgm:spPr/>
      <dgm:t>
        <a:bodyPr/>
        <a:lstStyle/>
        <a:p>
          <a:endParaRPr lang="en-AU"/>
        </a:p>
      </dgm:t>
    </dgm:pt>
    <dgm:pt modelId="{9497AC26-4906-41FD-8333-D57F2D93A369}" type="sibTrans" cxnId="{0EAE9C3F-93AA-426A-9E53-81D199222DE5}">
      <dgm:prSet/>
      <dgm:spPr>
        <a:ln w="57150"/>
      </dgm:spPr>
      <dgm:t>
        <a:bodyPr/>
        <a:lstStyle/>
        <a:p>
          <a:endParaRPr lang="en-AU"/>
        </a:p>
      </dgm:t>
    </dgm:pt>
    <dgm:pt modelId="{4D88BC1B-CF2B-4E6F-9F99-C465D6C755B9}">
      <dgm:prSet phldrT="[Text]"/>
      <dgm:spPr>
        <a:solidFill>
          <a:srgbClr val="92D050">
            <a:alpha val="50000"/>
          </a:srgbClr>
        </a:solidFill>
        <a:ln>
          <a:noFill/>
        </a:ln>
      </dgm:spPr>
      <dgm:t>
        <a:bodyPr/>
        <a:lstStyle/>
        <a:p>
          <a:r>
            <a:rPr lang="en-AU" dirty="0">
              <a:solidFill>
                <a:schemeClr val="tx2"/>
              </a:solidFill>
            </a:rPr>
            <a:t>Digital Control Architectures</a:t>
          </a:r>
        </a:p>
      </dgm:t>
    </dgm:pt>
    <dgm:pt modelId="{AE4269B1-5EF8-4B3C-B5A8-7A36090420EF}" type="parTrans" cxnId="{356763EA-045C-44FC-AA27-01F04F042457}">
      <dgm:prSet/>
      <dgm:spPr/>
      <dgm:t>
        <a:bodyPr/>
        <a:lstStyle/>
        <a:p>
          <a:endParaRPr lang="en-AU"/>
        </a:p>
      </dgm:t>
    </dgm:pt>
    <dgm:pt modelId="{0F96C9D9-12D9-4A94-8D1F-2DEA35B5A696}" type="sibTrans" cxnId="{356763EA-045C-44FC-AA27-01F04F042457}">
      <dgm:prSet/>
      <dgm:spPr>
        <a:ln w="57150"/>
      </dgm:spPr>
      <dgm:t>
        <a:bodyPr/>
        <a:lstStyle/>
        <a:p>
          <a:endParaRPr lang="en-AU"/>
        </a:p>
      </dgm:t>
    </dgm:pt>
    <dgm:pt modelId="{80A20A0B-B9CE-48E1-8908-D98DCEF351DA}" type="pres">
      <dgm:prSet presAssocID="{A6896989-D2FA-4C2F-AC21-EC86438C03A3}" presName="cycle" presStyleCnt="0">
        <dgm:presLayoutVars>
          <dgm:dir/>
          <dgm:resizeHandles val="exact"/>
        </dgm:presLayoutVars>
      </dgm:prSet>
      <dgm:spPr/>
    </dgm:pt>
    <dgm:pt modelId="{447CDF7C-EE9E-42AE-8F0C-D42D5139E87A}" type="pres">
      <dgm:prSet presAssocID="{EC221A92-8101-42F1-87EF-16222B5EDD20}" presName="node" presStyleLbl="node1" presStyleIdx="0" presStyleCnt="5" custScaleX="124046" custScaleY="138566">
        <dgm:presLayoutVars>
          <dgm:bulletEnabled val="1"/>
        </dgm:presLayoutVars>
      </dgm:prSet>
      <dgm:spPr/>
    </dgm:pt>
    <dgm:pt modelId="{42E91D5D-C3C0-4FD1-BECB-1DD8397C652C}" type="pres">
      <dgm:prSet presAssocID="{EC221A92-8101-42F1-87EF-16222B5EDD20}" presName="spNode" presStyleCnt="0"/>
      <dgm:spPr/>
    </dgm:pt>
    <dgm:pt modelId="{AD94C4CB-BEEC-4756-A279-CBAE795946B4}" type="pres">
      <dgm:prSet presAssocID="{784F4A4A-5555-4F18-9D9C-4F7D84F40718}" presName="sibTrans" presStyleLbl="sibTrans1D1" presStyleIdx="0" presStyleCnt="5"/>
      <dgm:spPr/>
    </dgm:pt>
    <dgm:pt modelId="{9FB4ED7B-713B-40AA-BFEB-7303BF627D3E}" type="pres">
      <dgm:prSet presAssocID="{308D649E-3D3D-47A4-9694-90B85EF66778}" presName="node" presStyleLbl="node1" presStyleIdx="1" presStyleCnt="5" custScaleX="124046" custScaleY="138566" custRadScaleRad="120877" custRadScaleInc="28282">
        <dgm:presLayoutVars>
          <dgm:bulletEnabled val="1"/>
        </dgm:presLayoutVars>
      </dgm:prSet>
      <dgm:spPr/>
    </dgm:pt>
    <dgm:pt modelId="{7E60A92B-80FF-4B2E-871C-6CBFFD877ECF}" type="pres">
      <dgm:prSet presAssocID="{308D649E-3D3D-47A4-9694-90B85EF66778}" presName="spNode" presStyleCnt="0"/>
      <dgm:spPr/>
    </dgm:pt>
    <dgm:pt modelId="{FB57DDF6-B270-4A40-9ABC-77C3B2C6FAE2}" type="pres">
      <dgm:prSet presAssocID="{ABE00013-4D4D-45EA-8BE5-72430A0562BA}" presName="sibTrans" presStyleLbl="sibTrans1D1" presStyleIdx="1" presStyleCnt="5"/>
      <dgm:spPr/>
    </dgm:pt>
    <dgm:pt modelId="{DD8E167E-167E-4659-8FCA-5351B41C31DA}" type="pres">
      <dgm:prSet presAssocID="{7CC67052-6168-4595-8DA3-82A7D67F7D3A}" presName="node" presStyleLbl="node1" presStyleIdx="2" presStyleCnt="5" custScaleX="124046" custScaleY="138566" custRadScaleRad="104787" custRadScaleInc="-7357">
        <dgm:presLayoutVars>
          <dgm:bulletEnabled val="1"/>
        </dgm:presLayoutVars>
      </dgm:prSet>
      <dgm:spPr/>
    </dgm:pt>
    <dgm:pt modelId="{8C8B5A3B-9BFF-4343-A3D8-E196A7058531}" type="pres">
      <dgm:prSet presAssocID="{7CC67052-6168-4595-8DA3-82A7D67F7D3A}" presName="spNode" presStyleCnt="0"/>
      <dgm:spPr/>
    </dgm:pt>
    <dgm:pt modelId="{6CF5A43E-BE38-4D26-A884-D19A53EFE140}" type="pres">
      <dgm:prSet presAssocID="{A65490A1-C5F6-47BE-B0BB-8523DFB5A8A3}" presName="sibTrans" presStyleLbl="sibTrans1D1" presStyleIdx="2" presStyleCnt="5"/>
      <dgm:spPr/>
    </dgm:pt>
    <dgm:pt modelId="{071554C9-D1A9-49E9-806D-D1A3C5A1B1E4}" type="pres">
      <dgm:prSet presAssocID="{0BA39247-A9D5-4843-A66A-9A1DDEBBBFD9}" presName="node" presStyleLbl="node1" presStyleIdx="3" presStyleCnt="5" custScaleX="123971" custScaleY="138436" custRadScaleRad="105387" custRadScaleInc="9220">
        <dgm:presLayoutVars>
          <dgm:bulletEnabled val="1"/>
        </dgm:presLayoutVars>
      </dgm:prSet>
      <dgm:spPr/>
    </dgm:pt>
    <dgm:pt modelId="{20F70294-D8CD-4C87-9BF5-E597DFCD3704}" type="pres">
      <dgm:prSet presAssocID="{0BA39247-A9D5-4843-A66A-9A1DDEBBBFD9}" presName="spNode" presStyleCnt="0"/>
      <dgm:spPr/>
    </dgm:pt>
    <dgm:pt modelId="{7CBDBD04-24B1-4BAF-9447-05E3FBF316A8}" type="pres">
      <dgm:prSet presAssocID="{9497AC26-4906-41FD-8333-D57F2D93A369}" presName="sibTrans" presStyleLbl="sibTrans1D1" presStyleIdx="3" presStyleCnt="5"/>
      <dgm:spPr/>
    </dgm:pt>
    <dgm:pt modelId="{65C850BE-62CF-490A-AF2A-D34B200B77E8}" type="pres">
      <dgm:prSet presAssocID="{4D88BC1B-CF2B-4E6F-9F99-C465D6C755B9}" presName="node" presStyleLbl="node1" presStyleIdx="4" presStyleCnt="5" custScaleX="124046" custScaleY="138566" custRadScaleRad="125737" custRadScaleInc="-28202">
        <dgm:presLayoutVars>
          <dgm:bulletEnabled val="1"/>
        </dgm:presLayoutVars>
      </dgm:prSet>
      <dgm:spPr/>
    </dgm:pt>
    <dgm:pt modelId="{807DC92A-4E79-41A9-99E1-AD095213668E}" type="pres">
      <dgm:prSet presAssocID="{4D88BC1B-CF2B-4E6F-9F99-C465D6C755B9}" presName="spNode" presStyleCnt="0"/>
      <dgm:spPr/>
    </dgm:pt>
    <dgm:pt modelId="{F8CBA492-D8E1-404F-A28B-2E95E84F72DC}" type="pres">
      <dgm:prSet presAssocID="{0F96C9D9-12D9-4A94-8D1F-2DEA35B5A696}" presName="sibTrans" presStyleLbl="sibTrans1D1" presStyleIdx="4" presStyleCnt="5"/>
      <dgm:spPr/>
    </dgm:pt>
  </dgm:ptLst>
  <dgm:cxnLst>
    <dgm:cxn modelId="{E6CD731A-B576-491E-AD00-A4EB07EC1D1F}" type="presOf" srcId="{4D88BC1B-CF2B-4E6F-9F99-C465D6C755B9}" destId="{65C850BE-62CF-490A-AF2A-D34B200B77E8}" srcOrd="0" destOrd="0" presId="urn:microsoft.com/office/officeart/2005/8/layout/cycle5"/>
    <dgm:cxn modelId="{3C173529-436A-4F50-B953-2B891451BBAD}" type="presOf" srcId="{A65490A1-C5F6-47BE-B0BB-8523DFB5A8A3}" destId="{6CF5A43E-BE38-4D26-A884-D19A53EFE140}" srcOrd="0" destOrd="0" presId="urn:microsoft.com/office/officeart/2005/8/layout/cycle5"/>
    <dgm:cxn modelId="{0EAE9C3F-93AA-426A-9E53-81D199222DE5}" srcId="{A6896989-D2FA-4C2F-AC21-EC86438C03A3}" destId="{0BA39247-A9D5-4843-A66A-9A1DDEBBBFD9}" srcOrd="3" destOrd="0" parTransId="{68C01B2F-3B82-46CC-85D7-4C3A49E8DA17}" sibTransId="{9497AC26-4906-41FD-8333-D57F2D93A369}"/>
    <dgm:cxn modelId="{E802CA67-D5E7-4D35-80B5-32275FEDDAA0}" srcId="{A6896989-D2FA-4C2F-AC21-EC86438C03A3}" destId="{7CC67052-6168-4595-8DA3-82A7D67F7D3A}" srcOrd="2" destOrd="0" parTransId="{D459AE67-6BAD-4013-BBAF-6B3361A20F5B}" sibTransId="{A65490A1-C5F6-47BE-B0BB-8523DFB5A8A3}"/>
    <dgm:cxn modelId="{C1C6E772-9FC0-4322-BCBA-42B247A48771}" type="presOf" srcId="{7CC67052-6168-4595-8DA3-82A7D67F7D3A}" destId="{DD8E167E-167E-4659-8FCA-5351B41C31DA}" srcOrd="0" destOrd="0" presId="urn:microsoft.com/office/officeart/2005/8/layout/cycle5"/>
    <dgm:cxn modelId="{29E23C95-3C88-439C-AB20-79FE8B48081A}" type="presOf" srcId="{784F4A4A-5555-4F18-9D9C-4F7D84F40718}" destId="{AD94C4CB-BEEC-4756-A279-CBAE795946B4}" srcOrd="0" destOrd="0" presId="urn:microsoft.com/office/officeart/2005/8/layout/cycle5"/>
    <dgm:cxn modelId="{76BA3F9C-0363-4AA5-A655-D7CDFF769973}" type="presOf" srcId="{ABE00013-4D4D-45EA-8BE5-72430A0562BA}" destId="{FB57DDF6-B270-4A40-9ABC-77C3B2C6FAE2}" srcOrd="0" destOrd="0" presId="urn:microsoft.com/office/officeart/2005/8/layout/cycle5"/>
    <dgm:cxn modelId="{C9F15EBB-8A79-4556-A8AA-D6163C1A96BB}" type="presOf" srcId="{0BA39247-A9D5-4843-A66A-9A1DDEBBBFD9}" destId="{071554C9-D1A9-49E9-806D-D1A3C5A1B1E4}" srcOrd="0" destOrd="0" presId="urn:microsoft.com/office/officeart/2005/8/layout/cycle5"/>
    <dgm:cxn modelId="{E8D6AECB-1ECC-4EC1-BF3D-E8F15B1CA8A5}" type="presOf" srcId="{EC221A92-8101-42F1-87EF-16222B5EDD20}" destId="{447CDF7C-EE9E-42AE-8F0C-D42D5139E87A}" srcOrd="0" destOrd="0" presId="urn:microsoft.com/office/officeart/2005/8/layout/cycle5"/>
    <dgm:cxn modelId="{F83D7BCF-F1FA-48C6-A98A-83EAA28ED5D7}" type="presOf" srcId="{0F96C9D9-12D9-4A94-8D1F-2DEA35B5A696}" destId="{F8CBA492-D8E1-404F-A28B-2E95E84F72DC}" srcOrd="0" destOrd="0" presId="urn:microsoft.com/office/officeart/2005/8/layout/cycle5"/>
    <dgm:cxn modelId="{1EB26DD0-2669-4256-9B06-D25D1C3AEF3F}" type="presOf" srcId="{308D649E-3D3D-47A4-9694-90B85EF66778}" destId="{9FB4ED7B-713B-40AA-BFEB-7303BF627D3E}" srcOrd="0" destOrd="0" presId="urn:microsoft.com/office/officeart/2005/8/layout/cycle5"/>
    <dgm:cxn modelId="{63DF20E6-155F-44E6-891E-48DEEFB57090}" srcId="{A6896989-D2FA-4C2F-AC21-EC86438C03A3}" destId="{308D649E-3D3D-47A4-9694-90B85EF66778}" srcOrd="1" destOrd="0" parTransId="{7E9A9099-7889-47EB-AE81-45F3EA588F20}" sibTransId="{ABE00013-4D4D-45EA-8BE5-72430A0562BA}"/>
    <dgm:cxn modelId="{356763EA-045C-44FC-AA27-01F04F042457}" srcId="{A6896989-D2FA-4C2F-AC21-EC86438C03A3}" destId="{4D88BC1B-CF2B-4E6F-9F99-C465D6C755B9}" srcOrd="4" destOrd="0" parTransId="{AE4269B1-5EF8-4B3C-B5A8-7A36090420EF}" sibTransId="{0F96C9D9-12D9-4A94-8D1F-2DEA35B5A696}"/>
    <dgm:cxn modelId="{FAD859EC-F805-4238-8A22-F3E447AA6EE4}" srcId="{A6896989-D2FA-4C2F-AC21-EC86438C03A3}" destId="{EC221A92-8101-42F1-87EF-16222B5EDD20}" srcOrd="0" destOrd="0" parTransId="{56A577E1-8575-4BFB-8A05-19F990F6AC3C}" sibTransId="{784F4A4A-5555-4F18-9D9C-4F7D84F40718}"/>
    <dgm:cxn modelId="{EF1264F5-6BEB-43FA-99C1-F0BA6FE30253}" type="presOf" srcId="{9497AC26-4906-41FD-8333-D57F2D93A369}" destId="{7CBDBD04-24B1-4BAF-9447-05E3FBF316A8}" srcOrd="0" destOrd="0" presId="urn:microsoft.com/office/officeart/2005/8/layout/cycle5"/>
    <dgm:cxn modelId="{BAD3DAF6-DE26-4712-9EA3-3024B096C0A0}" type="presOf" srcId="{A6896989-D2FA-4C2F-AC21-EC86438C03A3}" destId="{80A20A0B-B9CE-48E1-8908-D98DCEF351DA}" srcOrd="0" destOrd="0" presId="urn:microsoft.com/office/officeart/2005/8/layout/cycle5"/>
    <dgm:cxn modelId="{92D30F2F-3D8A-4D88-BAE0-A8622063DF98}" type="presParOf" srcId="{80A20A0B-B9CE-48E1-8908-D98DCEF351DA}" destId="{447CDF7C-EE9E-42AE-8F0C-D42D5139E87A}" srcOrd="0" destOrd="0" presId="urn:microsoft.com/office/officeart/2005/8/layout/cycle5"/>
    <dgm:cxn modelId="{648E0B32-A3B0-4462-9D02-BB145F9CBE5A}" type="presParOf" srcId="{80A20A0B-B9CE-48E1-8908-D98DCEF351DA}" destId="{42E91D5D-C3C0-4FD1-BECB-1DD8397C652C}" srcOrd="1" destOrd="0" presId="urn:microsoft.com/office/officeart/2005/8/layout/cycle5"/>
    <dgm:cxn modelId="{12B98126-0256-4E07-947B-2292055EAAF1}" type="presParOf" srcId="{80A20A0B-B9CE-48E1-8908-D98DCEF351DA}" destId="{AD94C4CB-BEEC-4756-A279-CBAE795946B4}" srcOrd="2" destOrd="0" presId="urn:microsoft.com/office/officeart/2005/8/layout/cycle5"/>
    <dgm:cxn modelId="{D8884C6C-2026-49B1-93B3-37019B77B3B2}" type="presParOf" srcId="{80A20A0B-B9CE-48E1-8908-D98DCEF351DA}" destId="{9FB4ED7B-713B-40AA-BFEB-7303BF627D3E}" srcOrd="3" destOrd="0" presId="urn:microsoft.com/office/officeart/2005/8/layout/cycle5"/>
    <dgm:cxn modelId="{E65A65AA-2406-475E-B797-62F021E4F424}" type="presParOf" srcId="{80A20A0B-B9CE-48E1-8908-D98DCEF351DA}" destId="{7E60A92B-80FF-4B2E-871C-6CBFFD877ECF}" srcOrd="4" destOrd="0" presId="urn:microsoft.com/office/officeart/2005/8/layout/cycle5"/>
    <dgm:cxn modelId="{E0BC5F1E-7351-4C4F-8808-CFA754A886E6}" type="presParOf" srcId="{80A20A0B-B9CE-48E1-8908-D98DCEF351DA}" destId="{FB57DDF6-B270-4A40-9ABC-77C3B2C6FAE2}" srcOrd="5" destOrd="0" presId="urn:microsoft.com/office/officeart/2005/8/layout/cycle5"/>
    <dgm:cxn modelId="{BA1446FD-AE97-4988-841C-6210892FDD5D}" type="presParOf" srcId="{80A20A0B-B9CE-48E1-8908-D98DCEF351DA}" destId="{DD8E167E-167E-4659-8FCA-5351B41C31DA}" srcOrd="6" destOrd="0" presId="urn:microsoft.com/office/officeart/2005/8/layout/cycle5"/>
    <dgm:cxn modelId="{4DD8B33E-E495-4714-8414-4D87DFBF75B8}" type="presParOf" srcId="{80A20A0B-B9CE-48E1-8908-D98DCEF351DA}" destId="{8C8B5A3B-9BFF-4343-A3D8-E196A7058531}" srcOrd="7" destOrd="0" presId="urn:microsoft.com/office/officeart/2005/8/layout/cycle5"/>
    <dgm:cxn modelId="{259DE8A3-B7D4-407A-902D-69249B936ABE}" type="presParOf" srcId="{80A20A0B-B9CE-48E1-8908-D98DCEF351DA}" destId="{6CF5A43E-BE38-4D26-A884-D19A53EFE140}" srcOrd="8" destOrd="0" presId="urn:microsoft.com/office/officeart/2005/8/layout/cycle5"/>
    <dgm:cxn modelId="{5FFAEDB1-96C6-4F92-9774-5B49BEC4465A}" type="presParOf" srcId="{80A20A0B-B9CE-48E1-8908-D98DCEF351DA}" destId="{071554C9-D1A9-49E9-806D-D1A3C5A1B1E4}" srcOrd="9" destOrd="0" presId="urn:microsoft.com/office/officeart/2005/8/layout/cycle5"/>
    <dgm:cxn modelId="{6DF83167-68CD-4DEC-A6B9-286744E1C265}" type="presParOf" srcId="{80A20A0B-B9CE-48E1-8908-D98DCEF351DA}" destId="{20F70294-D8CD-4C87-9BF5-E597DFCD3704}" srcOrd="10" destOrd="0" presId="urn:microsoft.com/office/officeart/2005/8/layout/cycle5"/>
    <dgm:cxn modelId="{79F9C6F8-472B-4EAA-A238-A530193EBA23}" type="presParOf" srcId="{80A20A0B-B9CE-48E1-8908-D98DCEF351DA}" destId="{7CBDBD04-24B1-4BAF-9447-05E3FBF316A8}" srcOrd="11" destOrd="0" presId="urn:microsoft.com/office/officeart/2005/8/layout/cycle5"/>
    <dgm:cxn modelId="{BCE2E53E-4239-460D-9D5F-442F218FA65A}" type="presParOf" srcId="{80A20A0B-B9CE-48E1-8908-D98DCEF351DA}" destId="{65C850BE-62CF-490A-AF2A-D34B200B77E8}" srcOrd="12" destOrd="0" presId="urn:microsoft.com/office/officeart/2005/8/layout/cycle5"/>
    <dgm:cxn modelId="{D907E3E2-6E1A-4567-A6BF-0D68C3E0EEA2}" type="presParOf" srcId="{80A20A0B-B9CE-48E1-8908-D98DCEF351DA}" destId="{807DC92A-4E79-41A9-99E1-AD095213668E}" srcOrd="13" destOrd="0" presId="urn:microsoft.com/office/officeart/2005/8/layout/cycle5"/>
    <dgm:cxn modelId="{3989FB70-3005-4803-AFB8-EBEDED417914}" type="presParOf" srcId="{80A20A0B-B9CE-48E1-8908-D98DCEF351DA}" destId="{F8CBA492-D8E1-404F-A28B-2E95E84F72DC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51C6FF-25AF-4B24-A59F-E9BBED45412A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</dgm:pt>
    <dgm:pt modelId="{8557B28F-91E2-4C61-A47D-F5975C957A0C}">
      <dgm:prSet phldrT="[Text]" custT="1"/>
      <dgm:spPr>
        <a:solidFill>
          <a:srgbClr val="FF0000">
            <a:alpha val="50000"/>
          </a:srgbClr>
        </a:solidFill>
        <a:ln>
          <a:noFill/>
        </a:ln>
      </dgm:spPr>
      <dgm:t>
        <a:bodyPr/>
        <a:lstStyle/>
        <a:p>
          <a:r>
            <a:rPr lang="en-AU" sz="1200" dirty="0">
              <a:solidFill>
                <a:schemeClr val="tx2"/>
              </a:solidFill>
            </a:rPr>
            <a:t>Mechanical</a:t>
          </a:r>
        </a:p>
      </dgm:t>
    </dgm:pt>
    <dgm:pt modelId="{1FAAA283-7FA7-45BA-89B6-79834DCD9ABB}" type="parTrans" cxnId="{052B5469-167B-4B1D-B805-B5F6E8092508}">
      <dgm:prSet/>
      <dgm:spPr/>
      <dgm:t>
        <a:bodyPr/>
        <a:lstStyle/>
        <a:p>
          <a:endParaRPr lang="en-AU"/>
        </a:p>
      </dgm:t>
    </dgm:pt>
    <dgm:pt modelId="{7A492502-56A0-4FBE-AB79-136226ADB365}" type="sibTrans" cxnId="{052B5469-167B-4B1D-B805-B5F6E8092508}">
      <dgm:prSet/>
      <dgm:spPr/>
      <dgm:t>
        <a:bodyPr/>
        <a:lstStyle/>
        <a:p>
          <a:endParaRPr lang="en-AU"/>
        </a:p>
      </dgm:t>
    </dgm:pt>
    <dgm:pt modelId="{A42B721A-C49A-4E60-8C72-5CAFAD088002}">
      <dgm:prSet phldrT="[Text]" custT="1"/>
      <dgm:spPr>
        <a:solidFill>
          <a:srgbClr val="92D050">
            <a:alpha val="50000"/>
          </a:srgbClr>
        </a:solidFill>
        <a:ln>
          <a:noFill/>
        </a:ln>
      </dgm:spPr>
      <dgm:t>
        <a:bodyPr/>
        <a:lstStyle/>
        <a:p>
          <a:r>
            <a:rPr lang="en-AU" sz="1200" dirty="0">
              <a:solidFill>
                <a:schemeClr val="tx2"/>
              </a:solidFill>
            </a:rPr>
            <a:t>Computer</a:t>
          </a:r>
        </a:p>
      </dgm:t>
    </dgm:pt>
    <dgm:pt modelId="{7EDDEF35-487D-4330-A450-36B96BF7AF10}" type="parTrans" cxnId="{9099A9AF-4F97-40F9-BA15-DC22816EED4B}">
      <dgm:prSet/>
      <dgm:spPr/>
      <dgm:t>
        <a:bodyPr/>
        <a:lstStyle/>
        <a:p>
          <a:endParaRPr lang="en-AU"/>
        </a:p>
      </dgm:t>
    </dgm:pt>
    <dgm:pt modelId="{D6E479A5-5563-420A-A707-CBF5E84D07EF}" type="sibTrans" cxnId="{9099A9AF-4F97-40F9-BA15-DC22816EED4B}">
      <dgm:prSet/>
      <dgm:spPr/>
      <dgm:t>
        <a:bodyPr/>
        <a:lstStyle/>
        <a:p>
          <a:endParaRPr lang="en-AU"/>
        </a:p>
      </dgm:t>
    </dgm:pt>
    <dgm:pt modelId="{F05B4149-2F02-41E1-8991-809B701587F8}">
      <dgm:prSet phldrT="[Text]" custT="1"/>
      <dgm:spPr>
        <a:solidFill>
          <a:srgbClr val="FFC000">
            <a:alpha val="50000"/>
          </a:srgbClr>
        </a:solidFill>
        <a:ln>
          <a:noFill/>
        </a:ln>
      </dgm:spPr>
      <dgm:t>
        <a:bodyPr/>
        <a:lstStyle/>
        <a:p>
          <a:r>
            <a:rPr lang="en-AU" sz="1200" dirty="0">
              <a:solidFill>
                <a:schemeClr val="tx2"/>
              </a:solidFill>
            </a:rPr>
            <a:t>Electrical / Electronics</a:t>
          </a:r>
        </a:p>
      </dgm:t>
    </dgm:pt>
    <dgm:pt modelId="{07B989E1-A8DE-4333-9E1B-0B8EBDA557D4}" type="parTrans" cxnId="{390A0286-C2BD-465A-AD8E-EAB07911CCDF}">
      <dgm:prSet/>
      <dgm:spPr/>
      <dgm:t>
        <a:bodyPr/>
        <a:lstStyle/>
        <a:p>
          <a:endParaRPr lang="en-AU"/>
        </a:p>
      </dgm:t>
    </dgm:pt>
    <dgm:pt modelId="{78631471-85C1-4C3F-8A68-9036391327D1}" type="sibTrans" cxnId="{390A0286-C2BD-465A-AD8E-EAB07911CCDF}">
      <dgm:prSet/>
      <dgm:spPr/>
      <dgm:t>
        <a:bodyPr/>
        <a:lstStyle/>
        <a:p>
          <a:endParaRPr lang="en-AU"/>
        </a:p>
      </dgm:t>
    </dgm:pt>
    <dgm:pt modelId="{91AD12A8-412D-47EA-955D-64ECC55B68EF}">
      <dgm:prSet phldrT="[Text]" custT="1"/>
      <dgm:spPr>
        <a:solidFill>
          <a:srgbClr val="92D050">
            <a:alpha val="50000"/>
          </a:srgbClr>
        </a:solidFill>
        <a:ln>
          <a:noFill/>
        </a:ln>
      </dgm:spPr>
      <dgm:t>
        <a:bodyPr/>
        <a:lstStyle/>
        <a:p>
          <a:r>
            <a:rPr lang="en-AU" sz="1200" dirty="0">
              <a:solidFill>
                <a:schemeClr val="tx2"/>
              </a:solidFill>
            </a:rPr>
            <a:t>Control Systems</a:t>
          </a:r>
        </a:p>
      </dgm:t>
    </dgm:pt>
    <dgm:pt modelId="{934254E1-CB3E-4042-9812-D89F35340817}" type="parTrans" cxnId="{00FDAAFC-B6DC-407B-91CB-EE60B34256E2}">
      <dgm:prSet/>
      <dgm:spPr/>
      <dgm:t>
        <a:bodyPr/>
        <a:lstStyle/>
        <a:p>
          <a:endParaRPr lang="en-AU"/>
        </a:p>
      </dgm:t>
    </dgm:pt>
    <dgm:pt modelId="{ABF8E8E1-E5E9-42A1-BF39-10581D44005E}" type="sibTrans" cxnId="{00FDAAFC-B6DC-407B-91CB-EE60B34256E2}">
      <dgm:prSet/>
      <dgm:spPr/>
      <dgm:t>
        <a:bodyPr/>
        <a:lstStyle/>
        <a:p>
          <a:endParaRPr lang="en-AU"/>
        </a:p>
      </dgm:t>
    </dgm:pt>
    <dgm:pt modelId="{72D85EDC-9AE5-4940-AFE3-1D814826F570}" type="pres">
      <dgm:prSet presAssocID="{E851C6FF-25AF-4B24-A59F-E9BBED45412A}" presName="diagram" presStyleCnt="0">
        <dgm:presLayoutVars>
          <dgm:dir/>
          <dgm:resizeHandles val="exact"/>
        </dgm:presLayoutVars>
      </dgm:prSet>
      <dgm:spPr/>
    </dgm:pt>
    <dgm:pt modelId="{400394B2-33A6-4C5B-BE25-88929D37FA79}" type="pres">
      <dgm:prSet presAssocID="{8557B28F-91E2-4C61-A47D-F5975C957A0C}" presName="node" presStyleLbl="node1" presStyleIdx="0" presStyleCnt="4" custLinFactNeighborX="0">
        <dgm:presLayoutVars>
          <dgm:bulletEnabled val="1"/>
        </dgm:presLayoutVars>
      </dgm:prSet>
      <dgm:spPr/>
    </dgm:pt>
    <dgm:pt modelId="{BE3544C8-DDA3-496D-82A8-20C3C9DCE7B7}" type="pres">
      <dgm:prSet presAssocID="{7A492502-56A0-4FBE-AB79-136226ADB365}" presName="sibTrans" presStyleCnt="0"/>
      <dgm:spPr/>
    </dgm:pt>
    <dgm:pt modelId="{D984090E-066C-4470-8B67-A34B629BBD03}" type="pres">
      <dgm:prSet presAssocID="{A42B721A-C49A-4E60-8C72-5CAFAD088002}" presName="node" presStyleLbl="node1" presStyleIdx="1" presStyleCnt="4">
        <dgm:presLayoutVars>
          <dgm:bulletEnabled val="1"/>
        </dgm:presLayoutVars>
      </dgm:prSet>
      <dgm:spPr/>
    </dgm:pt>
    <dgm:pt modelId="{9A16D6BA-2025-4D36-B559-08445C32B9F1}" type="pres">
      <dgm:prSet presAssocID="{D6E479A5-5563-420A-A707-CBF5E84D07EF}" presName="sibTrans" presStyleCnt="0"/>
      <dgm:spPr/>
    </dgm:pt>
    <dgm:pt modelId="{4A8FD3EC-877E-46BF-BEB5-AB649F8F4975}" type="pres">
      <dgm:prSet presAssocID="{91AD12A8-412D-47EA-955D-64ECC55B68EF}" presName="node" presStyleLbl="node1" presStyleIdx="2" presStyleCnt="4">
        <dgm:presLayoutVars>
          <dgm:bulletEnabled val="1"/>
        </dgm:presLayoutVars>
      </dgm:prSet>
      <dgm:spPr/>
    </dgm:pt>
    <dgm:pt modelId="{9B89EA00-6094-4D12-BB27-96A55AD43DF8}" type="pres">
      <dgm:prSet presAssocID="{ABF8E8E1-E5E9-42A1-BF39-10581D44005E}" presName="sibTrans" presStyleCnt="0"/>
      <dgm:spPr/>
    </dgm:pt>
    <dgm:pt modelId="{5F0F3804-791D-40AA-9572-22C5235AFF8A}" type="pres">
      <dgm:prSet presAssocID="{F05B4149-2F02-41E1-8991-809B701587F8}" presName="node" presStyleLbl="node1" presStyleIdx="3" presStyleCnt="4">
        <dgm:presLayoutVars>
          <dgm:bulletEnabled val="1"/>
        </dgm:presLayoutVars>
      </dgm:prSet>
      <dgm:spPr/>
    </dgm:pt>
  </dgm:ptLst>
  <dgm:cxnLst>
    <dgm:cxn modelId="{052B5469-167B-4B1D-B805-B5F6E8092508}" srcId="{E851C6FF-25AF-4B24-A59F-E9BBED45412A}" destId="{8557B28F-91E2-4C61-A47D-F5975C957A0C}" srcOrd="0" destOrd="0" parTransId="{1FAAA283-7FA7-45BA-89B6-79834DCD9ABB}" sibTransId="{7A492502-56A0-4FBE-AB79-136226ADB365}"/>
    <dgm:cxn modelId="{1D5EA64B-40DE-463A-90DE-A0D33C024936}" type="presOf" srcId="{F05B4149-2F02-41E1-8991-809B701587F8}" destId="{5F0F3804-791D-40AA-9572-22C5235AFF8A}" srcOrd="0" destOrd="0" presId="urn:microsoft.com/office/officeart/2005/8/layout/default"/>
    <dgm:cxn modelId="{9C2E6C74-EAA9-46ED-8FBA-3FFB08B228A7}" type="presOf" srcId="{8557B28F-91E2-4C61-A47D-F5975C957A0C}" destId="{400394B2-33A6-4C5B-BE25-88929D37FA79}" srcOrd="0" destOrd="0" presId="urn:microsoft.com/office/officeart/2005/8/layout/default"/>
    <dgm:cxn modelId="{390A0286-C2BD-465A-AD8E-EAB07911CCDF}" srcId="{E851C6FF-25AF-4B24-A59F-E9BBED45412A}" destId="{F05B4149-2F02-41E1-8991-809B701587F8}" srcOrd="3" destOrd="0" parTransId="{07B989E1-A8DE-4333-9E1B-0B8EBDA557D4}" sibTransId="{78631471-85C1-4C3F-8A68-9036391327D1}"/>
    <dgm:cxn modelId="{9099A9AF-4F97-40F9-BA15-DC22816EED4B}" srcId="{E851C6FF-25AF-4B24-A59F-E9BBED45412A}" destId="{A42B721A-C49A-4E60-8C72-5CAFAD088002}" srcOrd="1" destOrd="0" parTransId="{7EDDEF35-487D-4330-A450-36B96BF7AF10}" sibTransId="{D6E479A5-5563-420A-A707-CBF5E84D07EF}"/>
    <dgm:cxn modelId="{0E7A99C0-A82D-4C3C-81D4-6CF9154A08AA}" type="presOf" srcId="{91AD12A8-412D-47EA-955D-64ECC55B68EF}" destId="{4A8FD3EC-877E-46BF-BEB5-AB649F8F4975}" srcOrd="0" destOrd="0" presId="urn:microsoft.com/office/officeart/2005/8/layout/default"/>
    <dgm:cxn modelId="{D93F40D1-C006-4350-8BDC-402611EBCE7C}" type="presOf" srcId="{A42B721A-C49A-4E60-8C72-5CAFAD088002}" destId="{D984090E-066C-4470-8B67-A34B629BBD03}" srcOrd="0" destOrd="0" presId="urn:microsoft.com/office/officeart/2005/8/layout/default"/>
    <dgm:cxn modelId="{00FDAAFC-B6DC-407B-91CB-EE60B34256E2}" srcId="{E851C6FF-25AF-4B24-A59F-E9BBED45412A}" destId="{91AD12A8-412D-47EA-955D-64ECC55B68EF}" srcOrd="2" destOrd="0" parTransId="{934254E1-CB3E-4042-9812-D89F35340817}" sibTransId="{ABF8E8E1-E5E9-42A1-BF39-10581D44005E}"/>
    <dgm:cxn modelId="{1E60B7FD-D0F2-4C70-943A-B987A341090F}" type="presOf" srcId="{E851C6FF-25AF-4B24-A59F-E9BBED45412A}" destId="{72D85EDC-9AE5-4940-AFE3-1D814826F570}" srcOrd="0" destOrd="0" presId="urn:microsoft.com/office/officeart/2005/8/layout/default"/>
    <dgm:cxn modelId="{D4116209-806D-49EA-B3EC-5C07FE54FB27}" type="presParOf" srcId="{72D85EDC-9AE5-4940-AFE3-1D814826F570}" destId="{400394B2-33A6-4C5B-BE25-88929D37FA79}" srcOrd="0" destOrd="0" presId="urn:microsoft.com/office/officeart/2005/8/layout/default"/>
    <dgm:cxn modelId="{BC14D50E-205F-48B2-A299-AE77A9376BA5}" type="presParOf" srcId="{72D85EDC-9AE5-4940-AFE3-1D814826F570}" destId="{BE3544C8-DDA3-496D-82A8-20C3C9DCE7B7}" srcOrd="1" destOrd="0" presId="urn:microsoft.com/office/officeart/2005/8/layout/default"/>
    <dgm:cxn modelId="{9208CA69-0E5D-424F-86B6-E5672CE8684D}" type="presParOf" srcId="{72D85EDC-9AE5-4940-AFE3-1D814826F570}" destId="{D984090E-066C-4470-8B67-A34B629BBD03}" srcOrd="2" destOrd="0" presId="urn:microsoft.com/office/officeart/2005/8/layout/default"/>
    <dgm:cxn modelId="{D006891B-8C79-4075-8C8D-737A34D5F849}" type="presParOf" srcId="{72D85EDC-9AE5-4940-AFE3-1D814826F570}" destId="{9A16D6BA-2025-4D36-B559-08445C32B9F1}" srcOrd="3" destOrd="0" presId="urn:microsoft.com/office/officeart/2005/8/layout/default"/>
    <dgm:cxn modelId="{DEBAD3A9-6FE3-41EA-A46B-AD075AEA9C9D}" type="presParOf" srcId="{72D85EDC-9AE5-4940-AFE3-1D814826F570}" destId="{4A8FD3EC-877E-46BF-BEB5-AB649F8F4975}" srcOrd="4" destOrd="0" presId="urn:microsoft.com/office/officeart/2005/8/layout/default"/>
    <dgm:cxn modelId="{7EE2316E-CB3A-4717-BB87-7F35DFB3822C}" type="presParOf" srcId="{72D85EDC-9AE5-4940-AFE3-1D814826F570}" destId="{9B89EA00-6094-4D12-BB27-96A55AD43DF8}" srcOrd="5" destOrd="0" presId="urn:microsoft.com/office/officeart/2005/8/layout/default"/>
    <dgm:cxn modelId="{02000000-D8C4-44E5-9D1E-C98841771C68}" type="presParOf" srcId="{72D85EDC-9AE5-4940-AFE3-1D814826F570}" destId="{5F0F3804-791D-40AA-9572-22C5235AFF8A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7CDF7C-EE9E-42AE-8F0C-D42D5139E87A}">
      <dsp:nvSpPr>
        <dsp:cNvPr id="0" name=""/>
        <dsp:cNvSpPr/>
      </dsp:nvSpPr>
      <dsp:spPr>
        <a:xfrm>
          <a:off x="2606343" y="-134812"/>
          <a:ext cx="1623012" cy="1178444"/>
        </a:xfrm>
        <a:prstGeom prst="roundRect">
          <a:avLst/>
        </a:prstGeom>
        <a:solidFill>
          <a:srgbClr val="FFC000">
            <a:alpha val="50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 dirty="0">
              <a:solidFill>
                <a:schemeClr val="tx2"/>
              </a:solidFill>
            </a:rPr>
            <a:t>Output Signal Conditioning and Interfacing</a:t>
          </a:r>
        </a:p>
      </dsp:txBody>
      <dsp:txXfrm>
        <a:off x="2663870" y="-77285"/>
        <a:ext cx="1507958" cy="1063390"/>
      </dsp:txXfrm>
    </dsp:sp>
    <dsp:sp modelId="{AD94C4CB-BEEC-4756-A279-CBAE795946B4}">
      <dsp:nvSpPr>
        <dsp:cNvPr id="0" name=""/>
        <dsp:cNvSpPr/>
      </dsp:nvSpPr>
      <dsp:spPr>
        <a:xfrm>
          <a:off x="2295220" y="644390"/>
          <a:ext cx="3397924" cy="3397924"/>
        </a:xfrm>
        <a:custGeom>
          <a:avLst/>
          <a:gdLst/>
          <a:ahLst/>
          <a:cxnLst/>
          <a:rect l="0" t="0" r="0" b="0"/>
          <a:pathLst>
            <a:path>
              <a:moveTo>
                <a:pt x="2151304" y="61323"/>
              </a:moveTo>
              <a:arcTo wR="1698962" hR="1698962" stAng="17126460" swAng="1389167"/>
            </a:path>
          </a:pathLst>
        </a:custGeom>
        <a:noFill/>
        <a:ln w="5715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B4ED7B-713B-40AA-BFEB-7303BF627D3E}">
      <dsp:nvSpPr>
        <dsp:cNvPr id="0" name=""/>
        <dsp:cNvSpPr/>
      </dsp:nvSpPr>
      <dsp:spPr>
        <a:xfrm>
          <a:off x="4620800" y="1164825"/>
          <a:ext cx="1623012" cy="1178444"/>
        </a:xfrm>
        <a:prstGeom prst="roundRect">
          <a:avLst/>
        </a:prstGeom>
        <a:solidFill>
          <a:srgbClr val="FF0000">
            <a:alpha val="50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 dirty="0">
              <a:solidFill>
                <a:schemeClr val="tx2"/>
              </a:solidFill>
            </a:rPr>
            <a:t>Actuators</a:t>
          </a:r>
        </a:p>
      </dsp:txBody>
      <dsp:txXfrm>
        <a:off x="4678327" y="1222352"/>
        <a:ext cx="1507958" cy="1063390"/>
      </dsp:txXfrm>
    </dsp:sp>
    <dsp:sp modelId="{FB57DDF6-B270-4A40-9ABC-77C3B2C6FAE2}">
      <dsp:nvSpPr>
        <dsp:cNvPr id="0" name=""/>
        <dsp:cNvSpPr/>
      </dsp:nvSpPr>
      <dsp:spPr>
        <a:xfrm>
          <a:off x="2232568" y="-91882"/>
          <a:ext cx="3397924" cy="3397924"/>
        </a:xfrm>
        <a:custGeom>
          <a:avLst/>
          <a:gdLst/>
          <a:ahLst/>
          <a:cxnLst/>
          <a:rect l="0" t="0" r="0" b="0"/>
          <a:pathLst>
            <a:path>
              <a:moveTo>
                <a:pt x="3158006" y="2569400"/>
              </a:moveTo>
              <a:arcTo wR="1698962" hR="1698962" stAng="1849171" swAng="938659"/>
            </a:path>
          </a:pathLst>
        </a:custGeom>
        <a:noFill/>
        <a:ln w="5715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8E167E-167E-4659-8FCA-5351B41C31DA}">
      <dsp:nvSpPr>
        <dsp:cNvPr id="0" name=""/>
        <dsp:cNvSpPr/>
      </dsp:nvSpPr>
      <dsp:spPr>
        <a:xfrm>
          <a:off x="3696653" y="2938638"/>
          <a:ext cx="1623012" cy="1178444"/>
        </a:xfrm>
        <a:prstGeom prst="roundRect">
          <a:avLst/>
        </a:prstGeom>
        <a:solidFill>
          <a:srgbClr val="FFC000">
            <a:alpha val="50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 dirty="0">
              <a:solidFill>
                <a:schemeClr val="tx2"/>
              </a:solidFill>
            </a:rPr>
            <a:t>Sensors</a:t>
          </a:r>
        </a:p>
      </dsp:txBody>
      <dsp:txXfrm>
        <a:off x="3754180" y="2996165"/>
        <a:ext cx="1507958" cy="1063390"/>
      </dsp:txXfrm>
    </dsp:sp>
    <dsp:sp modelId="{6CF5A43E-BE38-4D26-A884-D19A53EFE140}">
      <dsp:nvSpPr>
        <dsp:cNvPr id="0" name=""/>
        <dsp:cNvSpPr/>
      </dsp:nvSpPr>
      <dsp:spPr>
        <a:xfrm>
          <a:off x="1686787" y="516263"/>
          <a:ext cx="3397924" cy="3397924"/>
        </a:xfrm>
        <a:custGeom>
          <a:avLst/>
          <a:gdLst/>
          <a:ahLst/>
          <a:cxnLst/>
          <a:rect l="0" t="0" r="0" b="0"/>
          <a:pathLst>
            <a:path>
              <a:moveTo>
                <a:pt x="1896100" y="3386448"/>
              </a:moveTo>
              <a:arcTo wR="1698962" hR="1698962" stAng="5000202" swAng="704222"/>
            </a:path>
          </a:pathLst>
        </a:custGeom>
        <a:noFill/>
        <a:ln w="5715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1554C9-D1A9-49E9-806D-D1A3C5A1B1E4}">
      <dsp:nvSpPr>
        <dsp:cNvPr id="0" name=""/>
        <dsp:cNvSpPr/>
      </dsp:nvSpPr>
      <dsp:spPr>
        <a:xfrm>
          <a:off x="1499268" y="2939191"/>
          <a:ext cx="1622030" cy="1177338"/>
        </a:xfrm>
        <a:prstGeom prst="roundRect">
          <a:avLst/>
        </a:prstGeom>
        <a:solidFill>
          <a:srgbClr val="FFC000">
            <a:alpha val="50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 dirty="0">
              <a:solidFill>
                <a:schemeClr val="tx2"/>
              </a:solidFill>
            </a:rPr>
            <a:t>Input Signal Conditioning and Interfacing</a:t>
          </a:r>
        </a:p>
      </dsp:txBody>
      <dsp:txXfrm>
        <a:off x="1556741" y="2996664"/>
        <a:ext cx="1507084" cy="1062392"/>
      </dsp:txXfrm>
    </dsp:sp>
    <dsp:sp modelId="{7CBDBD04-24B1-4BAF-9447-05E3FBF316A8}">
      <dsp:nvSpPr>
        <dsp:cNvPr id="0" name=""/>
        <dsp:cNvSpPr/>
      </dsp:nvSpPr>
      <dsp:spPr>
        <a:xfrm>
          <a:off x="1092094" y="-165707"/>
          <a:ext cx="3397924" cy="3397924"/>
        </a:xfrm>
        <a:custGeom>
          <a:avLst/>
          <a:gdLst/>
          <a:ahLst/>
          <a:cxnLst/>
          <a:rect l="0" t="0" r="0" b="0"/>
          <a:pathLst>
            <a:path>
              <a:moveTo>
                <a:pt x="613691" y="3006119"/>
              </a:moveTo>
              <a:arcTo wR="1698962" hR="1698962" stAng="7782075" swAng="1015099"/>
            </a:path>
          </a:pathLst>
        </a:custGeom>
        <a:noFill/>
        <a:ln w="5715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C850BE-62CF-490A-AF2A-D34B200B77E8}">
      <dsp:nvSpPr>
        <dsp:cNvPr id="0" name=""/>
        <dsp:cNvSpPr/>
      </dsp:nvSpPr>
      <dsp:spPr>
        <a:xfrm>
          <a:off x="511031" y="1148068"/>
          <a:ext cx="1623012" cy="1178444"/>
        </a:xfrm>
        <a:prstGeom prst="roundRect">
          <a:avLst/>
        </a:prstGeom>
        <a:solidFill>
          <a:srgbClr val="92D050">
            <a:alpha val="50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 dirty="0">
              <a:solidFill>
                <a:schemeClr val="tx2"/>
              </a:solidFill>
            </a:rPr>
            <a:t>Digital Control Architectures</a:t>
          </a:r>
        </a:p>
      </dsp:txBody>
      <dsp:txXfrm>
        <a:off x="568558" y="1205595"/>
        <a:ext cx="1507958" cy="1063390"/>
      </dsp:txXfrm>
    </dsp:sp>
    <dsp:sp modelId="{F8CBA492-D8E1-404F-A28B-2E95E84F72DC}">
      <dsp:nvSpPr>
        <dsp:cNvPr id="0" name=""/>
        <dsp:cNvSpPr/>
      </dsp:nvSpPr>
      <dsp:spPr>
        <a:xfrm>
          <a:off x="1029409" y="656358"/>
          <a:ext cx="3397924" cy="3397924"/>
        </a:xfrm>
        <a:custGeom>
          <a:avLst/>
          <a:gdLst/>
          <a:ahLst/>
          <a:cxnLst/>
          <a:rect l="0" t="0" r="0" b="0"/>
          <a:pathLst>
            <a:path>
              <a:moveTo>
                <a:pt x="682033" y="337959"/>
              </a:moveTo>
              <a:arcTo wR="1698962" hR="1698962" stAng="13993995" swAng="1481817"/>
            </a:path>
          </a:pathLst>
        </a:custGeom>
        <a:noFill/>
        <a:ln w="5715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0394B2-33A6-4C5B-BE25-88929D37FA79}">
      <dsp:nvSpPr>
        <dsp:cNvPr id="0" name=""/>
        <dsp:cNvSpPr/>
      </dsp:nvSpPr>
      <dsp:spPr>
        <a:xfrm>
          <a:off x="210953" y="618"/>
          <a:ext cx="886173" cy="531704"/>
        </a:xfrm>
        <a:prstGeom prst="rect">
          <a:avLst/>
        </a:prstGeom>
        <a:solidFill>
          <a:srgbClr val="FF0000">
            <a:alpha val="50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200" kern="1200" dirty="0">
              <a:solidFill>
                <a:schemeClr val="tx2"/>
              </a:solidFill>
            </a:rPr>
            <a:t>Mechanical</a:t>
          </a:r>
        </a:p>
      </dsp:txBody>
      <dsp:txXfrm>
        <a:off x="210953" y="618"/>
        <a:ext cx="886173" cy="531704"/>
      </dsp:txXfrm>
    </dsp:sp>
    <dsp:sp modelId="{D984090E-066C-4470-8B67-A34B629BBD03}">
      <dsp:nvSpPr>
        <dsp:cNvPr id="0" name=""/>
        <dsp:cNvSpPr/>
      </dsp:nvSpPr>
      <dsp:spPr>
        <a:xfrm>
          <a:off x="1185745" y="618"/>
          <a:ext cx="886173" cy="531704"/>
        </a:xfrm>
        <a:prstGeom prst="rect">
          <a:avLst/>
        </a:prstGeom>
        <a:solidFill>
          <a:srgbClr val="92D050">
            <a:alpha val="50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200" kern="1200" dirty="0">
              <a:solidFill>
                <a:schemeClr val="tx2"/>
              </a:solidFill>
            </a:rPr>
            <a:t>Computer</a:t>
          </a:r>
        </a:p>
      </dsp:txBody>
      <dsp:txXfrm>
        <a:off x="1185745" y="618"/>
        <a:ext cx="886173" cy="531704"/>
      </dsp:txXfrm>
    </dsp:sp>
    <dsp:sp modelId="{4A8FD3EC-877E-46BF-BEB5-AB649F8F4975}">
      <dsp:nvSpPr>
        <dsp:cNvPr id="0" name=""/>
        <dsp:cNvSpPr/>
      </dsp:nvSpPr>
      <dsp:spPr>
        <a:xfrm>
          <a:off x="210953" y="620939"/>
          <a:ext cx="886173" cy="531704"/>
        </a:xfrm>
        <a:prstGeom prst="rect">
          <a:avLst/>
        </a:prstGeom>
        <a:solidFill>
          <a:srgbClr val="92D050">
            <a:alpha val="50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200" kern="1200" dirty="0">
              <a:solidFill>
                <a:schemeClr val="tx2"/>
              </a:solidFill>
            </a:rPr>
            <a:t>Control Systems</a:t>
          </a:r>
        </a:p>
      </dsp:txBody>
      <dsp:txXfrm>
        <a:off x="210953" y="620939"/>
        <a:ext cx="886173" cy="531704"/>
      </dsp:txXfrm>
    </dsp:sp>
    <dsp:sp modelId="{5F0F3804-791D-40AA-9572-22C5235AFF8A}">
      <dsp:nvSpPr>
        <dsp:cNvPr id="0" name=""/>
        <dsp:cNvSpPr/>
      </dsp:nvSpPr>
      <dsp:spPr>
        <a:xfrm>
          <a:off x="1185745" y="620939"/>
          <a:ext cx="886173" cy="531704"/>
        </a:xfrm>
        <a:prstGeom prst="rect">
          <a:avLst/>
        </a:prstGeom>
        <a:solidFill>
          <a:srgbClr val="FFC000">
            <a:alpha val="50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200" kern="1200" dirty="0">
              <a:solidFill>
                <a:schemeClr val="tx2"/>
              </a:solidFill>
            </a:rPr>
            <a:t>Electrical / Electronics</a:t>
          </a:r>
        </a:p>
      </dsp:txBody>
      <dsp:txXfrm>
        <a:off x="1185745" y="620939"/>
        <a:ext cx="886173" cy="5317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5" Type="http://schemas.openxmlformats.org/officeDocument/2006/relationships/image" Target="../media/image22.wmf"/><Relationship Id="rId4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B0CACB-2089-4B43-A357-7C487CA33ADC}" type="datetimeFigureOut">
              <a:rPr lang="en-AU" smtClean="0"/>
              <a:t>19/03/2020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A68271-3C47-432D-B0FF-83D8C8CA78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4219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F6170D0D-AFAB-44BE-8CF5-FA954F7B7D7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10048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48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48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48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48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48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48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48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48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10048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1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Contemporary Digital Radio Technologies 	Instructor Notes</a:t>
            </a:r>
            <a:endParaRPr kumimoji="0" lang="en-US" altLang="en-US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5779" name="Rectangle 6">
            <a:extLst>
              <a:ext uri="{FF2B5EF4-FFF2-40B4-BE49-F238E27FC236}">
                <a16:creationId xmlns:a16="http://schemas.microsoft.com/office/drawing/2014/main" id="{D44F94E3-F286-4568-A883-C1A5FC400C5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10048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48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48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48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48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48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48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48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48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10048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1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itchFamily="18" charset="0"/>
              </a:rPr>
              <a:t>	</a:t>
            </a:r>
            <a:endParaRPr kumimoji="0" lang="en-US" altLang="en-US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75780" name="Rectangle 7">
            <a:extLst>
              <a:ext uri="{FF2B5EF4-FFF2-40B4-BE49-F238E27FC236}">
                <a16:creationId xmlns:a16="http://schemas.microsoft.com/office/drawing/2014/main" id="{9198DBB8-56FC-418A-AB81-67B46A73B5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10048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48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48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48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48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48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48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48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48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10048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		</a:t>
            </a:r>
            <a:fld id="{7EC0978A-74C0-46C5-B6D5-31EC46D69642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048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5781" name="Rectangle 2">
            <a:extLst>
              <a:ext uri="{FF2B5EF4-FFF2-40B4-BE49-F238E27FC236}">
                <a16:creationId xmlns:a16="http://schemas.microsoft.com/office/drawing/2014/main" id="{683FA5AB-D9E5-4B80-B6E4-15588C477D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6763"/>
            <a:ext cx="5118100" cy="3838575"/>
          </a:xfrm>
          <a:ln/>
        </p:spPr>
      </p:sp>
      <p:sp>
        <p:nvSpPr>
          <p:cNvPr id="75782" name="Rectangle 3">
            <a:extLst>
              <a:ext uri="{FF2B5EF4-FFF2-40B4-BE49-F238E27FC236}">
                <a16:creationId xmlns:a16="http://schemas.microsoft.com/office/drawing/2014/main" id="{DC596CAF-E59A-4581-9133-8A1C305439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-m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727654" y="3297665"/>
            <a:ext cx="5833801" cy="1500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27654" y="5233764"/>
            <a:ext cx="4439073" cy="1241425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0"/>
              </a:spcBef>
              <a:spcAft>
                <a:spcPts val="40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0220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im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741863" y="428369"/>
            <a:ext cx="3978275" cy="4082301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741862" y="4801017"/>
            <a:ext cx="3978275" cy="671139"/>
          </a:xfrm>
          <a:prstGeom prst="rect">
            <a:avLst/>
          </a:prstGeom>
        </p:spPr>
        <p:txBody>
          <a:bodyPr vert="horz"/>
          <a:lstStyle>
            <a:lvl1pPr>
              <a:lnSpc>
                <a:spcPts val="1400"/>
              </a:lnSpc>
              <a:spcBef>
                <a:spcPts val="600"/>
              </a:spcBef>
              <a:spcAft>
                <a:spcPts val="600"/>
              </a:spcAft>
              <a:defRPr sz="1000">
                <a:solidFill>
                  <a:schemeClr val="tx2"/>
                </a:solidFill>
              </a:defRPr>
            </a:lvl1pPr>
            <a:lvl2pPr marL="182563" indent="-182563">
              <a:lnSpc>
                <a:spcPts val="1700"/>
              </a:lnSpc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 sz="1200">
                <a:solidFill>
                  <a:schemeClr val="tx2"/>
                </a:solidFill>
              </a:defRPr>
            </a:lvl2pPr>
            <a:lvl3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3pPr>
            <a:lvl4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4pPr>
            <a:lvl5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AU" dirty="0"/>
              <a:t>Click to add caption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419444" y="428369"/>
            <a:ext cx="3978275" cy="4082301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19443" y="4801017"/>
            <a:ext cx="3978275" cy="671139"/>
          </a:xfrm>
          <a:prstGeom prst="rect">
            <a:avLst/>
          </a:prstGeom>
        </p:spPr>
        <p:txBody>
          <a:bodyPr vert="horz"/>
          <a:lstStyle>
            <a:lvl1pPr>
              <a:lnSpc>
                <a:spcPts val="1400"/>
              </a:lnSpc>
              <a:spcBef>
                <a:spcPts val="600"/>
              </a:spcBef>
              <a:spcAft>
                <a:spcPts val="600"/>
              </a:spcAft>
              <a:defRPr sz="1000">
                <a:solidFill>
                  <a:schemeClr val="tx2"/>
                </a:solidFill>
              </a:defRPr>
            </a:lvl1pPr>
            <a:lvl2pPr marL="182563" indent="-182563">
              <a:lnSpc>
                <a:spcPts val="1700"/>
              </a:lnSpc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 sz="1200">
                <a:solidFill>
                  <a:schemeClr val="tx2"/>
                </a:solidFill>
              </a:defRPr>
            </a:lvl2pPr>
            <a:lvl3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3pPr>
            <a:lvl4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4pPr>
            <a:lvl5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AU" dirty="0"/>
              <a:t>Click to add caption</a:t>
            </a:r>
          </a:p>
        </p:txBody>
      </p:sp>
    </p:spTree>
    <p:extLst>
      <p:ext uri="{BB962C8B-B14F-4D97-AF65-F5344CB8AC3E}">
        <p14:creationId xmlns:p14="http://schemas.microsoft.com/office/powerpoint/2010/main" val="1566919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im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706292" y="421960"/>
            <a:ext cx="2013845" cy="4978975"/>
          </a:xfrm>
          <a:prstGeom prst="rect">
            <a:avLst/>
          </a:prstGeom>
        </p:spPr>
        <p:txBody>
          <a:bodyPr vert="horz"/>
          <a:lstStyle>
            <a:lvl1pPr>
              <a:lnSpc>
                <a:spcPts val="1400"/>
              </a:lnSpc>
              <a:spcBef>
                <a:spcPts val="600"/>
              </a:spcBef>
              <a:spcAft>
                <a:spcPts val="600"/>
              </a:spcAft>
              <a:defRPr sz="1000">
                <a:solidFill>
                  <a:schemeClr val="tx2"/>
                </a:solidFill>
              </a:defRPr>
            </a:lvl1pPr>
            <a:lvl2pPr marL="182563" indent="-182563">
              <a:lnSpc>
                <a:spcPts val="1700"/>
              </a:lnSpc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 sz="1200">
                <a:solidFill>
                  <a:schemeClr val="tx2"/>
                </a:solidFill>
              </a:defRPr>
            </a:lvl2pPr>
            <a:lvl3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3pPr>
            <a:lvl4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4pPr>
            <a:lvl5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AU" dirty="0"/>
              <a:t>Click to add caption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419444" y="428369"/>
            <a:ext cx="5907023" cy="4972566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786316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>
            <a:off x="0" y="0"/>
            <a:ext cx="1979613" cy="620713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5" name="Rectangle 17"/>
          <p:cNvSpPr>
            <a:spLocks noChangeArrowheads="1"/>
          </p:cNvSpPr>
          <p:nvPr userDrawn="1"/>
        </p:nvSpPr>
        <p:spPr bwMode="auto">
          <a:xfrm>
            <a:off x="1979613" y="0"/>
            <a:ext cx="4824412" cy="620713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6" name="Rectangle 16"/>
          <p:cNvSpPr>
            <a:spLocks noChangeArrowheads="1"/>
          </p:cNvSpPr>
          <p:nvPr userDrawn="1"/>
        </p:nvSpPr>
        <p:spPr bwMode="auto">
          <a:xfrm>
            <a:off x="0" y="620713"/>
            <a:ext cx="9144000" cy="17462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tint val="0"/>
                  <a:invGamma/>
                </a:schemeClr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AU"/>
          </a:p>
        </p:txBody>
      </p:sp>
      <p:pic>
        <p:nvPicPr>
          <p:cNvPr id="7" name="Picture 1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" y="44450"/>
            <a:ext cx="189547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 algn="l">
              <a:defRPr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700338" y="6245225"/>
            <a:ext cx="381635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i="0"/>
            </a:lvl1pPr>
          </a:lstStyle>
          <a:p>
            <a:pPr>
              <a:defRPr/>
            </a:pPr>
            <a:fld id="{78A5A8A7-C609-45E8-9BF8-F125B29C05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40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0BCCAE-4F4E-4269-B025-A364305F98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8197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B351B1-AAFA-4DFF-85C6-BA2594BFC5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8306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05038"/>
            <a:ext cx="4038600" cy="3921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05038"/>
            <a:ext cx="4038600" cy="3921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57074F-B956-40A1-B263-1276442FE9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227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E0B336-26F8-47E3-B564-4215353511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431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8F4676-806F-4D78-8769-D2EC1F9D01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1130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C43362-5B60-4F1A-A135-C2FA3EF915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4208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475F9B-7469-4A33-82ED-854DD85E08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05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-fema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727654" y="3297665"/>
            <a:ext cx="5833801" cy="1500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27654" y="5233764"/>
            <a:ext cx="4439073" cy="1241425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0"/>
              </a:spcBef>
              <a:spcAft>
                <a:spcPts val="40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35256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F04526-9F7E-4730-AAB2-2DFED2DB7F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3788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8D0062-11F1-49AD-9291-2E3AB18DE4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264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8925" y="908050"/>
            <a:ext cx="2058988" cy="52181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08050"/>
            <a:ext cx="6029325" cy="52181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C94609-00BF-41B3-915E-FEA32604FB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3406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90805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5E5A58-5CA8-4847-82E1-8D26DAE960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888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90805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2205038"/>
            <a:ext cx="4038600" cy="1884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2205038"/>
            <a:ext cx="4038600" cy="1884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57200" y="4241800"/>
            <a:ext cx="8229600" cy="1884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ADD9E6-BCB0-46F6-9219-61B3629CA9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984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908050"/>
            <a:ext cx="8240713" cy="5218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1F6EC8-FFCA-4FFD-A443-9C4553D7DB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3424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90805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2205038"/>
            <a:ext cx="4038600" cy="1884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241800"/>
            <a:ext cx="4038600" cy="1884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5EDCDA-F068-42AE-B5A6-8B37C34F07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0622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>
            <a:off x="0" y="0"/>
            <a:ext cx="1979613" cy="620713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5" name="Rectangle 17"/>
          <p:cNvSpPr>
            <a:spLocks noChangeArrowheads="1"/>
          </p:cNvSpPr>
          <p:nvPr userDrawn="1"/>
        </p:nvSpPr>
        <p:spPr bwMode="auto">
          <a:xfrm>
            <a:off x="1979613" y="0"/>
            <a:ext cx="4824412" cy="620713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6" name="Rectangle 16"/>
          <p:cNvSpPr>
            <a:spLocks noChangeArrowheads="1"/>
          </p:cNvSpPr>
          <p:nvPr userDrawn="1"/>
        </p:nvSpPr>
        <p:spPr bwMode="auto">
          <a:xfrm>
            <a:off x="0" y="620713"/>
            <a:ext cx="9144000" cy="17462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tint val="0"/>
                  <a:invGamma/>
                </a:schemeClr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AU">
              <a:latin typeface="Arial" pitchFamily="34" charset="0"/>
            </a:endParaRPr>
          </a:p>
        </p:txBody>
      </p:sp>
      <p:pic>
        <p:nvPicPr>
          <p:cNvPr id="7" name="Picture 1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" y="44450"/>
            <a:ext cx="189547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 algn="l">
              <a:defRPr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700338" y="6245225"/>
            <a:ext cx="381635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i="0"/>
            </a:lvl1pPr>
          </a:lstStyle>
          <a:p>
            <a:pPr>
              <a:defRPr/>
            </a:pPr>
            <a:fld id="{E20386F3-5194-496F-8AAC-53D19DDA61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305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554C05-CEBE-4026-A1F1-C11A8E2CC6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2548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4AE35B-2CAF-4B02-A9B0-6DE1E4AA6A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75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-femal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727654" y="3297665"/>
            <a:ext cx="5833801" cy="1500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27654" y="5233764"/>
            <a:ext cx="4439073" cy="1241425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0"/>
              </a:spcBef>
              <a:spcAft>
                <a:spcPts val="40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67368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05038"/>
            <a:ext cx="4038600" cy="3921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05038"/>
            <a:ext cx="4038600" cy="3921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DB9AC5-290D-418E-B709-6C229E4881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8269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D5780A-1DE2-4F4E-B2E6-91DC8A53EE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243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8771D8-91B0-4BDC-B511-C695F51AB9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999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9FCA04-CB4D-4BB0-8FC5-0F282F0257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6294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4C84F7-CB67-4BD6-8AF7-45887C2D82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4238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2E9065-3969-4745-BD6A-7060364DBB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6269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093240-8BF4-4253-A94F-9C9FC753EF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47412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8925" y="908050"/>
            <a:ext cx="2058988" cy="52181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08050"/>
            <a:ext cx="6029325" cy="52181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8D8A19-FCD8-4673-BE3C-744C701FAF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7340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90805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0181B9-A3D7-45D2-BDC6-B3581FBC52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7162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90805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3F87C4-D7D1-4EC4-A686-23B8BE6C0E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250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-texture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727654" y="858944"/>
            <a:ext cx="5833801" cy="1500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27654" y="2795043"/>
            <a:ext cx="4439073" cy="1241425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0"/>
              </a:spcBef>
              <a:spcAft>
                <a:spcPts val="40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21047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68313" y="90805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2205038"/>
            <a:ext cx="4038600" cy="1884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2205038"/>
            <a:ext cx="4038600" cy="1884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4241800"/>
            <a:ext cx="4038600" cy="1884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4241800"/>
            <a:ext cx="4038600" cy="1884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CD17FA-8DCF-49FC-8479-407E226F1B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9708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90805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2205038"/>
            <a:ext cx="8229600" cy="3921125"/>
          </a:xfrm>
        </p:spPr>
        <p:txBody>
          <a:bodyPr/>
          <a:lstStyle/>
          <a:p>
            <a:pPr lvl="0"/>
            <a:endParaRPr lang="en-AU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242E92-3E9C-4172-830D-F4B324025D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57057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6156C479-62BC-4C46-B386-6C2D6337817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979613" cy="620713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AU" altLang="en-US"/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6408CDF5-9EB3-481C-BA4C-6493699241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979613" y="0"/>
            <a:ext cx="4824412" cy="620713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AU" altLang="en-US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90EC6B91-3DD3-4060-B4D5-D583AAB9A46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0713"/>
            <a:ext cx="9144000" cy="17462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tint val="0"/>
                  <a:invGamma/>
                </a:schemeClr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AU"/>
          </a:p>
        </p:txBody>
      </p:sp>
      <p:pic>
        <p:nvPicPr>
          <p:cNvPr id="7" name="Picture 19">
            <a:extLst>
              <a:ext uri="{FF2B5EF4-FFF2-40B4-BE49-F238E27FC236}">
                <a16:creationId xmlns:a16="http://schemas.microsoft.com/office/drawing/2014/main" id="{819E7A72-64A4-48E6-AB64-C6B09EB55C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" y="44450"/>
            <a:ext cx="189547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F5D8B86-9FF4-4446-B0B1-893F91EA8BA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 algn="l">
              <a:defRPr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4A94403-F2AF-44FD-810B-D1B04F501F2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2700338" y="6245225"/>
            <a:ext cx="381635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FCBD44E0-F246-4D05-A978-812E8D97FF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i="0"/>
            </a:lvl1pPr>
          </a:lstStyle>
          <a:p>
            <a:fld id="{D6723B4B-6A10-4D8F-A1E9-9425C0C15F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6331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7694FE2-B6CA-498F-BA2A-9B24F1FA8C9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66B9AC5-3FCB-4F80-95A5-E2A4BF9A895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EEB0C35-3EC4-4C12-9BDD-C16085C1AD7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F4ED18-00D6-4862-B2D1-E4BD2AA51BF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42644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8BAF9DF-5886-46CB-8523-6C48BEA9200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35E9A0F-C86A-43C5-BBC5-7571C98E74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2618BCF-94C5-4FE7-89C8-8DFF9AAFA00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B5830A-4A36-4EFD-BE73-E5ACC5D194C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97938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05038"/>
            <a:ext cx="4038600" cy="3921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05038"/>
            <a:ext cx="4038600" cy="3921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54E330-3DD5-43E5-BC89-5C1A59817F5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62C1B6-88A8-4AF1-9026-4E0CC4A53C5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217B91-E893-434C-908E-990AFD253D3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56C95A-BFAD-4430-95F6-59058E3712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17573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818C34C-0E49-4D0D-9802-1E1689E452D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6C1FA76-53B8-444F-93E4-875CB613C4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B1DFE84-4419-490F-B608-6490D7AA4EF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7DE487C-38D2-424B-B334-814C660E904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436162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7AA9A533-8DDD-4BF5-B7E2-8DC7E344C79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655080D-5E99-4CCE-9B66-70546E554BB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F29ADBB-5C84-4864-B58C-9BFEE732670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AA2E25-17EE-45C5-BF6F-0A215342003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875271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E6EE008C-0D80-468E-91AE-CE4BFEA34E3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317B476-54B5-4E78-BB52-662D36E1C59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749DC74-1904-48FA-980F-0585BF2F268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2C01A8-A4BF-4C47-B385-27B3C3E3E38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427612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735D81-F584-4FA6-A590-04452FD14CC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2F2E1F-E5B4-4B09-B655-4E02619D0B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D02695-AF0C-49BC-983D-00593ADC5A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BAA72F-BE17-4895-B312-FE3C522AFE6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2959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-texture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727654" y="858944"/>
            <a:ext cx="5833801" cy="1500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27654" y="2795043"/>
            <a:ext cx="4439073" cy="1241425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0"/>
              </a:spcBef>
              <a:spcAft>
                <a:spcPts val="40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926194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6B5163-CB58-4FEC-BBDD-53142BD357D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0D258A-07B6-4631-AC57-F8A4C987192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AFE248-262A-4F64-9AAE-C47430BEF2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3D31B2-3A5E-49B1-BAC7-1B029F11E38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39137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9A7568D-259A-4F9D-806E-E51E74FC5DA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F505996-FACA-4409-B1E1-3373BBAAF52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C1D3B76-C6CD-4336-B516-89A54DFD93C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127269-CE5A-4EB6-8F6D-E16D226857C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0968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8925" y="908050"/>
            <a:ext cx="2058988" cy="52181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08050"/>
            <a:ext cx="6029325" cy="52181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4107AC5-D275-48C6-A6F6-E7DE3C0F020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9DF25DF-FC94-4019-BDCC-5C7840E05D9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071F52D-642A-4AC1-84D9-A0B0B3B8C70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BBC528-B2F1-487B-AFE8-5300FAD91C6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676757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90805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2205038"/>
            <a:ext cx="4038600" cy="1884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241800"/>
            <a:ext cx="4038600" cy="1884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387C74B-A904-4429-9C61-D590D14ADA3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D5F00F4-2195-4EE4-902F-E3C2193CB4A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E5ADA0B7-841A-45CC-B4E3-E2015D6D570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BE8208-0D98-4CCD-BDF7-1A85D55DED0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798323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90805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50E948-D1F8-470F-8EF2-AF3CCC2123B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DC99F6-C6BB-44D7-BF71-A80F54D3B5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03EAE1-975D-4B21-BDEC-8FEE915682B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91E210-C96B-45E5-95AB-8D8F2270B4A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90396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90805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A467EE-5BBF-435F-8B9B-7E0AED93C54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20C0C1-B6B7-45C2-B5A2-19482532DB7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57A171-238F-4F8A-9C51-6AA0BBC4D25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09925B6-B0F2-48CF-94B8-6503F666BE5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775370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90805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2205038"/>
            <a:ext cx="4038600" cy="1884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241800"/>
            <a:ext cx="4038600" cy="1884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7A45180-AE3A-474E-B665-70E0F136886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888F1AC-32C4-493E-B19A-BA7937F3BE4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71D66B4D-D8C1-44E3-BA3E-9DD333EA6BB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4B85CA-0BF2-4AA3-871F-F87BA638A44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188974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46FA88CA-118B-46E4-BDA3-25CF6E9A68A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979613" cy="620713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AU" altLang="en-US"/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5CB61A3C-2C93-4FA2-BE48-81ADD42DF0F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979613" y="0"/>
            <a:ext cx="4824412" cy="620713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AU" altLang="en-US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1BA5414F-3001-4B04-AE1A-4CB5F6E69B1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0713"/>
            <a:ext cx="9144000" cy="17462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tint val="0"/>
                  <a:invGamma/>
                </a:schemeClr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AU"/>
          </a:p>
        </p:txBody>
      </p:sp>
      <p:pic>
        <p:nvPicPr>
          <p:cNvPr id="7" name="Picture 19">
            <a:extLst>
              <a:ext uri="{FF2B5EF4-FFF2-40B4-BE49-F238E27FC236}">
                <a16:creationId xmlns:a16="http://schemas.microsoft.com/office/drawing/2014/main" id="{BE76FAA1-0073-4462-A2A0-CBF3A161E75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" y="44450"/>
            <a:ext cx="189547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F5D7A4F-3213-437F-ADAD-5EF90595E57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 algn="l">
              <a:defRPr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AE6A5E1-591C-4EEC-96D2-464176B1940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2700338" y="6245225"/>
            <a:ext cx="381635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0F104AE3-7110-4669-AF98-4DFAB67E15F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i="0"/>
            </a:lvl1pPr>
          </a:lstStyle>
          <a:p>
            <a:fld id="{B42FC536-F49E-4C13-8B93-F2AC5ACA8D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159873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5833C09-8A7D-4FA9-9F78-FFCE3CFD06C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C9468D3-2188-47F0-A5C0-E8DC1A10899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1ED5F09-2F18-4401-B3E5-8E77342348C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029178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20BC4BC-0B67-43DA-B328-9F14283B701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98AEA08-FEC9-4FC3-B3BD-A131967259D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6EAB7BC-5A0B-49E2-8DA3-C1A89345945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A23DA3-DAE5-4CBB-8703-7FC2BF038EE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209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-texture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727654" y="858944"/>
            <a:ext cx="5833801" cy="1500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27654" y="2795043"/>
            <a:ext cx="4439073" cy="1241425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0"/>
              </a:spcBef>
              <a:spcAft>
                <a:spcPts val="40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480459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05038"/>
            <a:ext cx="4038600" cy="3921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05038"/>
            <a:ext cx="4038600" cy="3921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B7DCE2-7AD1-4950-AD5A-CC156529895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6F8E5B-8E9F-48C4-8331-F6E0A17825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C4F7C2-C417-4902-BD69-3715D2DDC4B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BD48E5-9103-422C-80FC-98EECACD430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058539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4EDA33-C24D-4E4C-B39D-260EFA55F07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FB00389-137F-411E-9D4C-B9D74B0F458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CE64DA8F-5B4B-4994-B650-047D3EAE40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0C8F5C-6A82-497B-B28F-C21127837D3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335281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D2F5D87-C39B-474F-8862-54D919DF9A6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444E851-974D-4212-93CA-8462B0CBB9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83613FA-B702-4687-BC3D-BF68BA0A84C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214FB6-4234-446C-9B57-DFCA9616016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590351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C5D2647C-157E-40C2-A4CB-4C813C5849F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79E3ED43-3499-43B1-861E-87C7E26CF0F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8903E72D-774C-4D37-B3FB-DFDD3BFDFAE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CA4F12-E94A-42DF-BA9F-654E7C53835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606800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DB8180-629F-4255-BE43-6D0CCA96BBC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ED533B-BBEC-493E-8439-082946B40B7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1D8E35-9C92-4ED8-BA44-29D0D45C4E3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81F5F2-E918-4557-BD7E-DC611ADFEF6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486582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03ADDF-6776-4263-84C1-9ADF38F165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71DDD-40C4-4009-B945-632E11DB8ED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AD7B9B-9FD0-4380-BE0C-3575312C1D5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D461D9D-501B-4899-80E6-4F78A59C017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475216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36599EF-6EE9-43FC-A65C-3A160A3E43A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389A508-4984-419E-83E9-18EB9E832E7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2318DDC-133A-4E0D-B4FC-378D1BCDF9C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0691ED-5D26-4B12-A299-25013CED0C7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837731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8925" y="908050"/>
            <a:ext cx="2058988" cy="52181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08050"/>
            <a:ext cx="6029325" cy="52181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5323A3B-639E-46EE-9860-047F11A0CE7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8F94621-FBE4-4569-B301-3F6A41C6587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008FDAE-853B-4A10-BB91-7B455C231E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E94207-6877-4D6D-9EE2-142246AB8F3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988950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90805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85FF98-50EF-4BC3-9FDB-212FD740A57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FEB094-045F-48A0-92FD-7518A847FF0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01779D-7A21-4534-90B5-C7B5D5586C7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47884E6-93B6-40F8-A3AD-A53B763BDA0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399206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90805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F82229-033A-4BBE-8B24-FB2601DE819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2011,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8C6A8C-C081-45EA-A176-8F5265C7F3C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Robotics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2113F1-D07B-4841-B2E7-51BEC7960F6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921A85-D358-4FBE-93F6-76D7221EFB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765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p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9196"/>
            <a:ext cx="8229600" cy="5021090"/>
          </a:xfrm>
          <a:prstGeom prst="rect">
            <a:avLst/>
          </a:prstGeom>
        </p:spPr>
        <p:txBody>
          <a:bodyPr vert="horz"/>
          <a:lstStyle>
            <a:lvl1pPr>
              <a:lnSpc>
                <a:spcPts val="3800"/>
              </a:lnSpc>
              <a:spcBef>
                <a:spcPts val="2200"/>
              </a:spcBef>
              <a:spcAft>
                <a:spcPts val="2200"/>
              </a:spcAft>
              <a:defRPr sz="3000" b="1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02301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5D3053F-5B3F-45BA-A1F4-276D7234A0D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l">
              <a:defRPr i="0"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D1001DB-58B3-4617-BB40-8D227D2AE91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98DAF42-7605-4E6E-8571-837B3D9472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1DFD2A-2785-4845-A79D-11B9072F5AF2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02545585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82976936-72B7-4679-A3E4-B0C28CBD10F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979613" cy="620713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AU" altLang="en-US"/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E6E77010-DD7C-431F-9087-59A5D0A585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979613" y="0"/>
            <a:ext cx="4824412" cy="620713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AU" altLang="en-US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05374131-1FAD-4A03-98D2-28A55911B2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0713"/>
            <a:ext cx="9144000" cy="17462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tint val="0"/>
                  <a:invGamma/>
                </a:schemeClr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AU"/>
          </a:p>
        </p:txBody>
      </p:sp>
      <p:pic>
        <p:nvPicPr>
          <p:cNvPr id="7" name="Picture 19">
            <a:extLst>
              <a:ext uri="{FF2B5EF4-FFF2-40B4-BE49-F238E27FC236}">
                <a16:creationId xmlns:a16="http://schemas.microsoft.com/office/drawing/2014/main" id="{215BC047-E355-432F-A688-A2BE0A53FFD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" y="44450"/>
            <a:ext cx="189547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435DE246-8D34-4792-98A3-9680FD50682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 algn="l">
              <a:defRPr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23B6C92-EED3-4259-9E6C-D7EFDD5B48D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2700338" y="6245225"/>
            <a:ext cx="381635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E36A4701-CC24-4CDA-BC9C-3AD3C45EAF7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i="0"/>
            </a:lvl1pPr>
          </a:lstStyle>
          <a:p>
            <a:fld id="{F10478E6-20CA-4832-B76A-F3FA674A3F5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943414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C6FAD0D-EA50-4530-98E3-36BC42CD1A0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3785D90-C99F-473C-A849-E1413043904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A005C6D-51BE-4945-B1F3-088D17B191D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60458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B024EC2-E946-47E1-9220-A7BCC6EF176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FD80772-C8DD-4AE4-9CD8-E1D9F59373C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E939D78-3D05-4BA4-BD9D-F1EB7F81A7D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518D4F-E7AC-49DF-93B8-A58D8E9B0C6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419554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05038"/>
            <a:ext cx="4038600" cy="3921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05038"/>
            <a:ext cx="4038600" cy="3921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D6D862-A8E1-41AC-9D17-1A561CD317B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FFB500-FA58-44A6-BF25-0A634140476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F461DE-F9CD-42ED-B267-2BF014CAF89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AF7A28-3F8F-4948-A6AB-DB079F2A5A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382577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D251FC6-5FF6-42A9-BBBC-5BB0C0C4D16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858518A-4BB9-466B-A01C-C3AB3F47B34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AFA308AC-7C3C-4660-9769-423332A279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5672EA8-3C9C-4E5E-BB8B-14C02BE8A1C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925521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7DB16E11-9745-46CB-A4DC-F204634115C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0A8B723-80EE-45B3-96A2-7EC3018F75D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3603AC8-66D6-4436-B2F9-F3506C9119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143AF3-0B17-4F22-80E7-D829BAA2B4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196723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840F1CFD-3F69-42E4-9E73-B96FF070719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695AEA90-D12B-41F6-83CC-BE7C667728C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A350431-0819-49F5-A41C-9C11E13F95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2DB683-AFAA-4255-B3DD-F491E66E641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968429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196F9B-0008-4583-B242-2B27FF7B823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7CEED7-FC35-4302-91EA-D9D34BB1FEC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5501A8-ECE2-43AD-AE22-702C9E7E531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7367D0-AC4F-4B27-88A6-96E4F5970F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533763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199CD9-4CF2-4C7C-BF44-165D866F7B5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B2F1D3-4A80-489A-B21D-BD33BDB4EA5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445ADC-09D4-42DE-AD35-CBE06A16035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993477-7CC5-405D-A166-D4E4A1B33E5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118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9196"/>
            <a:ext cx="8229600" cy="517149"/>
          </a:xfrm>
          <a:prstGeom prst="rect">
            <a:avLst/>
          </a:prstGeom>
        </p:spPr>
        <p:txBody>
          <a:bodyPr vert="horz"/>
          <a:lstStyle>
            <a:lvl1pPr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defRPr sz="3600" b="1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191237"/>
            <a:ext cx="8229600" cy="4437567"/>
          </a:xfrm>
          <a:prstGeom prst="rect">
            <a:avLst/>
          </a:prstGeom>
        </p:spPr>
        <p:txBody>
          <a:bodyPr vert="horz"/>
          <a:lstStyle>
            <a:lvl1pPr marL="285750" indent="-28575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536575" indent="-176213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/>
              <a:buChar char="•"/>
              <a:defRPr sz="18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800">
                <a:solidFill>
                  <a:schemeClr val="tx2"/>
                </a:solidFill>
              </a:defRPr>
            </a:lvl3pPr>
            <a:lvl4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4pPr>
            <a:lvl5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66572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833B05B-1616-481B-BB60-3477D9FC7CB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6691704-A007-4EF3-BC26-E8A087B0961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E35E216-787C-40E6-89E2-5175DE210B1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9BA3FD-B815-4B93-B24C-1C677752C78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238706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8925" y="908050"/>
            <a:ext cx="2058988" cy="52181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08050"/>
            <a:ext cx="6029325" cy="52181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B6A61AE-B328-4698-9C9C-980C356D2DF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B87FB9E-9264-48CE-BDFB-2E2BC55BCFA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2F19C67-1F5F-42E8-80C0-029A867974A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A43035-71E6-4F37-A0C0-452B01D9C38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305404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90805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198F37-2FBC-47C0-A491-AB079C3C37C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 i="0"/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6F4BBC-015F-4BEE-9197-8E4D124E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05DD59-3C27-4CE5-9D4A-579F9EDFDA4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B5DE59-F78A-4AB4-A79F-51F03E1638B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181438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90805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2205038"/>
            <a:ext cx="4038600" cy="3921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C10C2-55B8-405B-821E-4B107E4D72A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 i="1"/>
            </a:lvl1pPr>
          </a:lstStyle>
          <a:p>
            <a:pPr>
              <a:defRPr/>
            </a:pPr>
            <a:r>
              <a:rPr lang="en-AU"/>
              <a:t> 2011,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50F3A-4964-4F04-AE00-F75A41CE2F1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Robotics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2F0515-43C7-4E38-9909-C6C6EAA05D5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B134B9-6D8D-4563-9D30-8CCC937FBB6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037844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EDFB6BA6-BE71-4B02-B6AF-3731D9C9C77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l">
              <a:defRPr i="0"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41301D5-6782-413D-885D-76114C38EFC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E054E19-BF63-41D7-A07F-E3AD6D1692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EC0D62-DC9F-46C8-AC51-D814A4D835B6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454510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741863" y="428369"/>
            <a:ext cx="3978275" cy="428409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741862" y="4939386"/>
            <a:ext cx="3978275" cy="671139"/>
          </a:xfrm>
          <a:prstGeom prst="rect">
            <a:avLst/>
          </a:prstGeom>
        </p:spPr>
        <p:txBody>
          <a:bodyPr vert="horz"/>
          <a:lstStyle>
            <a:lvl1pPr>
              <a:lnSpc>
                <a:spcPts val="1400"/>
              </a:lnSpc>
              <a:spcBef>
                <a:spcPts val="600"/>
              </a:spcBef>
              <a:spcAft>
                <a:spcPts val="600"/>
              </a:spcAft>
              <a:defRPr sz="1000">
                <a:solidFill>
                  <a:schemeClr val="tx2"/>
                </a:solidFill>
              </a:defRPr>
            </a:lvl1pPr>
            <a:lvl2pPr marL="182563" indent="-182563">
              <a:lnSpc>
                <a:spcPts val="1700"/>
              </a:lnSpc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 sz="1200">
                <a:solidFill>
                  <a:schemeClr val="tx2"/>
                </a:solidFill>
              </a:defRPr>
            </a:lvl2pPr>
            <a:lvl3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3pPr>
            <a:lvl4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4pPr>
            <a:lvl5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AU" dirty="0"/>
              <a:t>Click to add caption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439196"/>
            <a:ext cx="4001911" cy="978441"/>
          </a:xfrm>
          <a:prstGeom prst="rect">
            <a:avLst/>
          </a:prstGeom>
        </p:spPr>
        <p:txBody>
          <a:bodyPr vert="horz"/>
          <a:lstStyle>
            <a:lvl1pPr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defRPr sz="1800" b="1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638086"/>
            <a:ext cx="4001911" cy="3990718"/>
          </a:xfrm>
          <a:prstGeom prst="rect">
            <a:avLst/>
          </a:prstGeom>
        </p:spPr>
        <p:txBody>
          <a:bodyPr vert="horz"/>
          <a:lstStyle>
            <a:lvl1pPr>
              <a:lnSpc>
                <a:spcPts val="1900"/>
              </a:lnSpc>
              <a:spcBef>
                <a:spcPts val="600"/>
              </a:spcBef>
              <a:spcAft>
                <a:spcPts val="600"/>
              </a:spcAft>
              <a:defRPr sz="1400">
                <a:solidFill>
                  <a:schemeClr val="tx2"/>
                </a:solidFill>
              </a:defRPr>
            </a:lvl1pPr>
            <a:lvl2pPr marL="182563" indent="-182563">
              <a:lnSpc>
                <a:spcPts val="1700"/>
              </a:lnSpc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 sz="1200">
                <a:solidFill>
                  <a:schemeClr val="tx2"/>
                </a:solidFill>
              </a:defRPr>
            </a:lvl2pPr>
            <a:lvl3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3pPr>
            <a:lvl4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4pPr>
            <a:lvl5pPr>
              <a:spcBef>
                <a:spcPts val="400"/>
              </a:spcBef>
              <a:spcAft>
                <a:spcPts val="400"/>
              </a:spcAft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5594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image" Target="../media/image8.png"/><Relationship Id="rId2" Type="http://schemas.openxmlformats.org/officeDocument/2006/relationships/slideLayout" Target="../slideLayouts/slideLayout28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image" Target="../media/image8.png"/><Relationship Id="rId2" Type="http://schemas.openxmlformats.org/officeDocument/2006/relationships/slideLayout" Target="../slideLayouts/slideLayout43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8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2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373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8" r:id="rId2"/>
    <p:sldLayoutId id="2147483722" r:id="rId3"/>
    <p:sldLayoutId id="2147483719" r:id="rId4"/>
    <p:sldLayoutId id="2147483720" r:id="rId5"/>
    <p:sldLayoutId id="2147483721" r:id="rId6"/>
    <p:sldLayoutId id="2147483717" r:id="rId7"/>
    <p:sldLayoutId id="2147483712" r:id="rId8"/>
    <p:sldLayoutId id="2147483714" r:id="rId9"/>
    <p:sldLayoutId id="2147483715" r:id="rId10"/>
    <p:sldLayoutId id="2147483716" r:id="rId11"/>
  </p:sldLayoutIdLst>
  <p:txStyles>
    <p:titleStyle>
      <a:lvl1pPr algn="l" defTabSz="457200" rtl="0" eaLnBrk="1" latinLnBrk="0" hangingPunct="1">
        <a:spcBef>
          <a:spcPts val="20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ts val="400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90805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205038"/>
            <a:ext cx="8229600" cy="392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7463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i="0">
                <a:latin typeface="+mn-lt"/>
                <a:sym typeface="Symbol" pitchFamily="18" charset="2"/>
              </a:defRPr>
            </a:lvl1pPr>
          </a:lstStyle>
          <a:p>
            <a:pPr algn="ctr">
              <a:defRPr/>
            </a:pPr>
            <a:r>
              <a:rPr lang="en-AU" i="1"/>
              <a:t> 2009, Dr Milan Simic</a:t>
            </a:r>
            <a:endParaRPr lang="en-US" i="1"/>
          </a:p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76600" y="6237288"/>
            <a:ext cx="309562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i="1">
                <a:latin typeface="+mn-lt"/>
              </a:defRPr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i="1">
                <a:latin typeface="+mn-lt"/>
              </a:defRPr>
            </a:lvl1pPr>
          </a:lstStyle>
          <a:p>
            <a:pPr>
              <a:defRPr/>
            </a:pPr>
            <a:fld id="{1BD73C03-4264-4DB1-8ED7-11DD1C7932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1" name="Rectangle 14"/>
          <p:cNvSpPr>
            <a:spLocks noChangeArrowheads="1"/>
          </p:cNvSpPr>
          <p:nvPr userDrawn="1"/>
        </p:nvSpPr>
        <p:spPr bwMode="auto">
          <a:xfrm>
            <a:off x="0" y="0"/>
            <a:ext cx="1979613" cy="620713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1032" name="Rectangle 15"/>
          <p:cNvSpPr>
            <a:spLocks noChangeArrowheads="1"/>
          </p:cNvSpPr>
          <p:nvPr userDrawn="1"/>
        </p:nvSpPr>
        <p:spPr bwMode="auto">
          <a:xfrm>
            <a:off x="1979613" y="0"/>
            <a:ext cx="4824412" cy="620713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1041" name="Rectangle 17"/>
          <p:cNvSpPr>
            <a:spLocks noChangeArrowheads="1"/>
          </p:cNvSpPr>
          <p:nvPr userDrawn="1"/>
        </p:nvSpPr>
        <p:spPr bwMode="auto">
          <a:xfrm>
            <a:off x="0" y="620713"/>
            <a:ext cx="9144000" cy="17462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tint val="0"/>
                  <a:invGamma/>
                </a:schemeClr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AU"/>
          </a:p>
        </p:txBody>
      </p:sp>
      <p:pic>
        <p:nvPicPr>
          <p:cNvPr id="1034" name="Picture 18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" y="44450"/>
            <a:ext cx="189547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7450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90805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205038"/>
            <a:ext cx="8229600" cy="392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7463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i="1">
                <a:latin typeface="+mn-lt"/>
                <a:sym typeface="Symbol" pitchFamily="18" charset="2"/>
              </a:defRPr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76600" y="6237288"/>
            <a:ext cx="309562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i="1">
                <a:latin typeface="+mn-lt"/>
              </a:defRPr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i="1">
                <a:latin typeface="+mn-lt"/>
              </a:defRPr>
            </a:lvl1pPr>
          </a:lstStyle>
          <a:p>
            <a:pPr>
              <a:defRPr/>
            </a:pPr>
            <a:fld id="{CB368511-5781-4440-B95C-9C994DAC72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1" name="Rectangle 14"/>
          <p:cNvSpPr>
            <a:spLocks noChangeArrowheads="1"/>
          </p:cNvSpPr>
          <p:nvPr userDrawn="1"/>
        </p:nvSpPr>
        <p:spPr bwMode="auto">
          <a:xfrm>
            <a:off x="0" y="0"/>
            <a:ext cx="1979613" cy="620713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1032" name="Rectangle 15"/>
          <p:cNvSpPr>
            <a:spLocks noChangeArrowheads="1"/>
          </p:cNvSpPr>
          <p:nvPr userDrawn="1"/>
        </p:nvSpPr>
        <p:spPr bwMode="auto">
          <a:xfrm>
            <a:off x="1979613" y="0"/>
            <a:ext cx="4824412" cy="620713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1041" name="Rectangle 17"/>
          <p:cNvSpPr>
            <a:spLocks noChangeArrowheads="1"/>
          </p:cNvSpPr>
          <p:nvPr userDrawn="1"/>
        </p:nvSpPr>
        <p:spPr bwMode="auto">
          <a:xfrm>
            <a:off x="0" y="620713"/>
            <a:ext cx="9144000" cy="17462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tint val="0"/>
                  <a:invGamma/>
                </a:schemeClr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AU">
              <a:latin typeface="Arial" pitchFamily="34" charset="0"/>
            </a:endParaRPr>
          </a:p>
        </p:txBody>
      </p:sp>
      <p:pic>
        <p:nvPicPr>
          <p:cNvPr id="1034" name="Picture 18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" y="44450"/>
            <a:ext cx="189547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123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E21E9E8-A407-4AA3-8580-99CCF6E6C7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90805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EE2AD0C-9F82-4BDE-9212-326A932D07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205038"/>
            <a:ext cx="8229600" cy="392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ADC82746-2374-4F16-ADCF-C6CDBCABA8D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7463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i="1">
                <a:latin typeface="+mn-lt"/>
                <a:sym typeface="Symbol" pitchFamily="18" charset="2"/>
              </a:defRPr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2FC665B3-D4B7-45CD-9967-8169AD25954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76600" y="6237288"/>
            <a:ext cx="309562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i="1">
                <a:latin typeface="+mn-lt"/>
              </a:defRPr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9226E536-F574-4ED0-9E49-0FA52E9A96E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i="1">
                <a:latin typeface="Times New Roman" panose="02020603050405020304" pitchFamily="18" charset="0"/>
              </a:defRPr>
            </a:lvl1pPr>
          </a:lstStyle>
          <a:p>
            <a:fld id="{C64D27FF-5464-4553-AD40-C28CFAB88D8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31" name="Rectangle 14">
            <a:extLst>
              <a:ext uri="{FF2B5EF4-FFF2-40B4-BE49-F238E27FC236}">
                <a16:creationId xmlns:a16="http://schemas.microsoft.com/office/drawing/2014/main" id="{4B636CD2-B02F-4F20-8B92-0718F3BBBC5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979613" cy="620713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AU" altLang="en-US"/>
          </a:p>
        </p:txBody>
      </p:sp>
      <p:sp>
        <p:nvSpPr>
          <p:cNvPr id="1032" name="Rectangle 15">
            <a:extLst>
              <a:ext uri="{FF2B5EF4-FFF2-40B4-BE49-F238E27FC236}">
                <a16:creationId xmlns:a16="http://schemas.microsoft.com/office/drawing/2014/main" id="{87B7E680-EDD6-43BC-BFA1-FFFF8C73652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979613" y="0"/>
            <a:ext cx="4824412" cy="620713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AU" altLang="en-US"/>
          </a:p>
        </p:txBody>
      </p:sp>
      <p:sp>
        <p:nvSpPr>
          <p:cNvPr id="1041" name="Rectangle 17">
            <a:extLst>
              <a:ext uri="{FF2B5EF4-FFF2-40B4-BE49-F238E27FC236}">
                <a16:creationId xmlns:a16="http://schemas.microsoft.com/office/drawing/2014/main" id="{2E8AA955-8F31-4D1C-96FD-A90694F2AD9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0713"/>
            <a:ext cx="9144000" cy="17462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tint val="0"/>
                  <a:invGamma/>
                </a:schemeClr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AU"/>
          </a:p>
        </p:txBody>
      </p:sp>
      <p:pic>
        <p:nvPicPr>
          <p:cNvPr id="1034" name="Picture 18">
            <a:extLst>
              <a:ext uri="{FF2B5EF4-FFF2-40B4-BE49-F238E27FC236}">
                <a16:creationId xmlns:a16="http://schemas.microsoft.com/office/drawing/2014/main" id="{64E38CDC-678E-4BE3-9ADD-599B776778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" y="44450"/>
            <a:ext cx="189547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4947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A218870A-DCFE-4CFB-98B7-4639BD4724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90805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5BAEFA5A-8064-45A3-A678-6C078AB7AC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205038"/>
            <a:ext cx="8229600" cy="392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1C7A49D7-80A2-45D6-8583-A0DAB4945E8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7463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i="1">
                <a:latin typeface="+mn-lt"/>
                <a:sym typeface="Symbol" pitchFamily="18" charset="2"/>
              </a:defRPr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A32DEAE5-BFDF-4FBE-954C-39D1A8C05DD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76600" y="6237288"/>
            <a:ext cx="309562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i="1">
                <a:latin typeface="+mn-lt"/>
              </a:defRPr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7B1F0C19-FE78-439D-8EA4-68F1FABBEF4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i="1">
                <a:latin typeface="Times New Roman" panose="02020603050405020304" pitchFamily="18" charset="0"/>
              </a:defRPr>
            </a:lvl1pPr>
          </a:lstStyle>
          <a:p>
            <a:fld id="{C3730528-B626-4481-BC88-016E223AB9D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31" name="Rectangle 14">
            <a:extLst>
              <a:ext uri="{FF2B5EF4-FFF2-40B4-BE49-F238E27FC236}">
                <a16:creationId xmlns:a16="http://schemas.microsoft.com/office/drawing/2014/main" id="{50C504B8-B0AF-4F36-845F-5A412E7A34A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979613" cy="620713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AU" altLang="en-US"/>
          </a:p>
        </p:txBody>
      </p:sp>
      <p:sp>
        <p:nvSpPr>
          <p:cNvPr id="1032" name="Rectangle 15">
            <a:extLst>
              <a:ext uri="{FF2B5EF4-FFF2-40B4-BE49-F238E27FC236}">
                <a16:creationId xmlns:a16="http://schemas.microsoft.com/office/drawing/2014/main" id="{022B513B-D5B7-48D1-96BA-D43602EAA2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979613" y="0"/>
            <a:ext cx="4824412" cy="620713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AU" altLang="en-US"/>
          </a:p>
        </p:txBody>
      </p:sp>
      <p:sp>
        <p:nvSpPr>
          <p:cNvPr id="1041" name="Rectangle 17">
            <a:extLst>
              <a:ext uri="{FF2B5EF4-FFF2-40B4-BE49-F238E27FC236}">
                <a16:creationId xmlns:a16="http://schemas.microsoft.com/office/drawing/2014/main" id="{91935BF4-A19C-422E-80D1-02479537FA5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0713"/>
            <a:ext cx="9144000" cy="17462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tint val="0"/>
                  <a:invGamma/>
                </a:schemeClr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AU"/>
          </a:p>
        </p:txBody>
      </p:sp>
      <p:pic>
        <p:nvPicPr>
          <p:cNvPr id="1034" name="Picture 18">
            <a:extLst>
              <a:ext uri="{FF2B5EF4-FFF2-40B4-BE49-F238E27FC236}">
                <a16:creationId xmlns:a16="http://schemas.microsoft.com/office/drawing/2014/main" id="{E41807D9-34BA-4CE8-94A5-7F3628D420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" y="44450"/>
            <a:ext cx="189547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1935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  <p:sldLayoutId id="2147483785" r:id="rId14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B4F7BF7-0004-4095-919F-F4F0C2E019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90805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CFF2F7D8-E4AB-43FD-A1FA-6EA627B5DE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205038"/>
            <a:ext cx="8229600" cy="392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1C7A49D7-80A2-45D6-8583-A0DAB4945E8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7463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i="1">
                <a:latin typeface="+mn-lt"/>
                <a:sym typeface="Symbol" pitchFamily="18" charset="2"/>
              </a:defRPr>
            </a:lvl1pPr>
          </a:lstStyle>
          <a:p>
            <a:pPr>
              <a:defRPr/>
            </a:pPr>
            <a:r>
              <a:rPr lang="en-AU"/>
              <a:t> 2009, Dr Milan Simic</a:t>
            </a:r>
            <a:endParaRPr lang="en-US"/>
          </a:p>
          <a:p>
            <a:pPr algn="l">
              <a:defRPr/>
            </a:pPr>
            <a:endParaRPr lang="en-US" i="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A32DEAE5-BFDF-4FBE-954C-39D1A8C05DD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76600" y="6237288"/>
            <a:ext cx="309562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i="1">
                <a:latin typeface="+mn-lt"/>
              </a:defRPr>
            </a:lvl1pPr>
          </a:lstStyle>
          <a:p>
            <a:pPr>
              <a:defRPr/>
            </a:pPr>
            <a:r>
              <a:rPr lang="en-US"/>
              <a:t>Mechatronics Design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7B1F0C19-FE78-439D-8EA4-68F1FABBEF4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i="1">
                <a:latin typeface="Times New Roman" panose="02020603050405020304" pitchFamily="18" charset="0"/>
              </a:defRPr>
            </a:lvl1pPr>
          </a:lstStyle>
          <a:p>
            <a:fld id="{1D95E88E-C994-46F5-A3C4-7305BA5D91C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31" name="Rectangle 14">
            <a:extLst>
              <a:ext uri="{FF2B5EF4-FFF2-40B4-BE49-F238E27FC236}">
                <a16:creationId xmlns:a16="http://schemas.microsoft.com/office/drawing/2014/main" id="{50C504B8-B0AF-4F36-845F-5A412E7A34A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979613" cy="620713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AU" altLang="en-US"/>
          </a:p>
        </p:txBody>
      </p:sp>
      <p:sp>
        <p:nvSpPr>
          <p:cNvPr id="1032" name="Rectangle 15">
            <a:extLst>
              <a:ext uri="{FF2B5EF4-FFF2-40B4-BE49-F238E27FC236}">
                <a16:creationId xmlns:a16="http://schemas.microsoft.com/office/drawing/2014/main" id="{022B513B-D5B7-48D1-96BA-D43602EAA2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979613" y="0"/>
            <a:ext cx="4824412" cy="620713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AU" altLang="en-US"/>
          </a:p>
        </p:txBody>
      </p:sp>
      <p:sp>
        <p:nvSpPr>
          <p:cNvPr id="1041" name="Rectangle 17">
            <a:extLst>
              <a:ext uri="{FF2B5EF4-FFF2-40B4-BE49-F238E27FC236}">
                <a16:creationId xmlns:a16="http://schemas.microsoft.com/office/drawing/2014/main" id="{91935BF4-A19C-422E-80D1-02479537FA5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0713"/>
            <a:ext cx="9144000" cy="17462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tint val="0"/>
                  <a:invGamma/>
                </a:schemeClr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AU"/>
          </a:p>
        </p:txBody>
      </p:sp>
      <p:pic>
        <p:nvPicPr>
          <p:cNvPr id="1034" name="Picture 18">
            <a:extLst>
              <a:ext uri="{FF2B5EF4-FFF2-40B4-BE49-F238E27FC236}">
                <a16:creationId xmlns:a16="http://schemas.microsoft.com/office/drawing/2014/main" id="{C7A29042-24AA-4CAF-B3E0-AEBA325E79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" y="44450"/>
            <a:ext cx="189547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9306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5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6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12" Type="http://schemas.openxmlformats.org/officeDocument/2006/relationships/image" Target="../media/image22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9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21.wmf"/><Relationship Id="rId4" Type="http://schemas.openxmlformats.org/officeDocument/2006/relationships/image" Target="../media/image18.wmf"/><Relationship Id="rId9" Type="http://schemas.openxmlformats.org/officeDocument/2006/relationships/oleObject" Target="../embeddings/oleObject7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38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6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38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7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38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7.w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4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6.wmf"/><Relationship Id="rId4" Type="http://schemas.openxmlformats.org/officeDocument/2006/relationships/oleObject" Target="../embeddings/oleObject14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slideLayout" Target="../slideLayouts/slideLayout58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38.wmf"/><Relationship Id="rId4" Type="http://schemas.openxmlformats.org/officeDocument/2006/relationships/oleObject" Target="../embeddings/oleObject15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41.png"/><Relationship Id="rId4" Type="http://schemas.openxmlformats.org/officeDocument/2006/relationships/image" Target="../media/image40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slideLayout" Target="../slideLayouts/slideLayout58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17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slideLayout" Target="../slideLayouts/slideLayout58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44.wmf"/><Relationship Id="rId4" Type="http://schemas.openxmlformats.org/officeDocument/2006/relationships/oleObject" Target="../embeddings/oleObject18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oleObject" Target="../embeddings/oleObject19.bin"/><Relationship Id="rId7" Type="http://schemas.openxmlformats.org/officeDocument/2006/relationships/image" Target="../media/image47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49.png"/><Relationship Id="rId4" Type="http://schemas.openxmlformats.org/officeDocument/2006/relationships/image" Target="../media/image46.wmf"/><Relationship Id="rId9" Type="http://schemas.openxmlformats.org/officeDocument/2006/relationships/image" Target="../media/image48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slideLayout" Target="../slideLayouts/slideLayout58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50.wmf"/><Relationship Id="rId4" Type="http://schemas.openxmlformats.org/officeDocument/2006/relationships/oleObject" Target="../embeddings/oleObject22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58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52.wmf"/><Relationship Id="rId4" Type="http://schemas.openxmlformats.org/officeDocument/2006/relationships/oleObject" Target="../embeddings/oleObject23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58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55.wmf"/><Relationship Id="rId4" Type="http://schemas.openxmlformats.org/officeDocument/2006/relationships/image" Target="../media/image54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slideLayout" Target="../slideLayouts/slideLayout58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56.wmf"/><Relationship Id="rId4" Type="http://schemas.openxmlformats.org/officeDocument/2006/relationships/oleObject" Target="../embeddings/oleObject25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slideLayout" Target="../slideLayouts/slideLayout45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58.wmf"/><Relationship Id="rId4" Type="http://schemas.openxmlformats.org/officeDocument/2006/relationships/oleObject" Target="../embeddings/oleObject26.bin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slideLayout" Target="../slideLayouts/slideLayout4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lectronicdesign.com/power/understanding-signal-and-power-isolation-techniques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70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654" y="858944"/>
            <a:ext cx="7319066" cy="1500968"/>
          </a:xfrm>
        </p:spPr>
        <p:txBody>
          <a:bodyPr>
            <a:normAutofit/>
          </a:bodyPr>
          <a:lstStyle/>
          <a:p>
            <a:r>
              <a:rPr lang="en-AU" dirty="0"/>
              <a:t>Week 2B – Data Acquisition &amp; Introduction to </a:t>
            </a:r>
            <a:r>
              <a:rPr lang="en-AU" dirty="0" err="1"/>
              <a:t>myRIO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27654" y="2795043"/>
            <a:ext cx="7936952" cy="1241425"/>
          </a:xfrm>
        </p:spPr>
        <p:txBody>
          <a:bodyPr/>
          <a:lstStyle/>
          <a:p>
            <a:r>
              <a:rPr lang="en-AU" sz="2000" dirty="0"/>
              <a:t>Advanced Mechatronics System Design – MANU2451</a:t>
            </a:r>
          </a:p>
          <a:p>
            <a:endParaRPr lang="en-AU" dirty="0"/>
          </a:p>
          <a:p>
            <a:r>
              <a:rPr lang="en-AU" dirty="0"/>
              <a:t>Dr Chow Yin LAI</a:t>
            </a:r>
          </a:p>
          <a:p>
            <a:r>
              <a:rPr lang="en-AU" dirty="0">
                <a:highlight>
                  <a:srgbClr val="0000FF"/>
                </a:highlight>
              </a:rPr>
              <a:t>Edited by Dr Milan Simic</a:t>
            </a:r>
            <a:br>
              <a:rPr lang="en-AU" dirty="0"/>
            </a:br>
            <a:r>
              <a:rPr lang="en-AU" dirty="0"/>
              <a:t>School of Engineering</a:t>
            </a:r>
            <a:br>
              <a:rPr lang="en-AU" dirty="0"/>
            </a:br>
            <a:r>
              <a:rPr lang="en-AU" dirty="0"/>
              <a:t>RMIT University, Victoria, Australia</a:t>
            </a:r>
            <a:br>
              <a:rPr lang="en-AU" dirty="0"/>
            </a:br>
            <a:r>
              <a:rPr lang="en-AU" dirty="0">
                <a:highlight>
                  <a:srgbClr val="0000FF"/>
                </a:highlight>
              </a:rPr>
              <a:t>Email: milan.simic@rmit.edu.au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32704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Signal Conditioning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Measurements are often corrupted with noise.</a:t>
            </a:r>
          </a:p>
          <a:p>
            <a:pPr lvl="1"/>
            <a:r>
              <a:rPr lang="en-AU" dirty="0"/>
              <a:t>50Hz noise from AC power and lights.</a:t>
            </a:r>
          </a:p>
          <a:p>
            <a:pPr lvl="1"/>
            <a:r>
              <a:rPr lang="en-AU" dirty="0" err="1"/>
              <a:t>RF</a:t>
            </a:r>
            <a:r>
              <a:rPr lang="en-AU" dirty="0"/>
              <a:t> noise from fluorescent lights, mobile phones, microwaves.</a:t>
            </a:r>
          </a:p>
          <a:p>
            <a:pPr lvl="1"/>
            <a:r>
              <a:rPr lang="en-AU" dirty="0"/>
              <a:t>Etc.</a:t>
            </a:r>
          </a:p>
          <a:p>
            <a:r>
              <a:rPr lang="en-AU" dirty="0"/>
              <a:t>Also, signals maybe very small to be measured properly.</a:t>
            </a:r>
          </a:p>
          <a:p>
            <a:r>
              <a:rPr lang="en-AU" dirty="0"/>
              <a:t>Or, the sensor signal may be nonlinear.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708338" y="3907070"/>
            <a:ext cx="7418231" cy="646331"/>
          </a:xfrm>
          <a:prstGeom prst="rect">
            <a:avLst/>
          </a:prstGeom>
          <a:noFill/>
          <a:ln w="25400">
            <a:solidFill>
              <a:srgbClr val="3333FF"/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Without optimizing real signals for the </a:t>
            </a:r>
            <a:r>
              <a:rPr lang="en-AU" dirty="0" err="1">
                <a:solidFill>
                  <a:schemeClr val="tx2"/>
                </a:solidFill>
              </a:rPr>
              <a:t>DAQ</a:t>
            </a:r>
            <a:r>
              <a:rPr lang="en-AU" dirty="0">
                <a:solidFill>
                  <a:schemeClr val="tx2"/>
                </a:solidFill>
              </a:rPr>
              <a:t> device, you cannot rely on the accuracy of the measurement!</a:t>
            </a:r>
          </a:p>
        </p:txBody>
      </p:sp>
    </p:spTree>
    <p:extLst>
      <p:ext uri="{BB962C8B-B14F-4D97-AF65-F5344CB8AC3E}">
        <p14:creationId xmlns:p14="http://schemas.microsoft.com/office/powerpoint/2010/main" val="204944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0E4644B-86DA-4F4D-8FCB-55F84F043A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Mechatronics Design</a:t>
            </a:r>
          </a:p>
        </p:txBody>
      </p:sp>
      <p:sp>
        <p:nvSpPr>
          <p:cNvPr id="10243" name="Slide Number Placeholder 5">
            <a:extLst>
              <a:ext uri="{FF2B5EF4-FFF2-40B4-BE49-F238E27FC236}">
                <a16:creationId xmlns:a16="http://schemas.microsoft.com/office/drawing/2014/main" id="{7495D19A-CD07-44ED-92B8-48F2E7DE9C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FBDAF9-C291-4E65-8390-5B8582C8BCC8}" type="slidenum">
              <a:rPr kumimoji="0" lang="en-US" altLang="en-US" sz="14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7F76D390-39D5-46CB-8224-E4D17EEC90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620713"/>
            <a:ext cx="9144000" cy="620712"/>
          </a:xfrm>
        </p:spPr>
        <p:txBody>
          <a:bodyPr/>
          <a:lstStyle/>
          <a:p>
            <a:pPr algn="r" eaLnBrk="1" hangingPunct="1"/>
            <a:r>
              <a:rPr lang="en-AU" altLang="en-US" sz="4000"/>
              <a:t>Signal Conditioning and Conversion</a:t>
            </a:r>
          </a:p>
        </p:txBody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4355520B-C16A-4737-A75F-0EA7DC5578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341438"/>
            <a:ext cx="8229600" cy="4784725"/>
          </a:xfrm>
        </p:spPr>
        <p:txBody>
          <a:bodyPr/>
          <a:lstStyle/>
          <a:p>
            <a:pPr eaLnBrk="1" hangingPunct="1"/>
            <a:r>
              <a:rPr lang="en-AU" altLang="en-US"/>
              <a:t>Signal modification</a:t>
            </a:r>
          </a:p>
          <a:p>
            <a:pPr lvl="1" eaLnBrk="1" hangingPunct="1"/>
            <a:r>
              <a:rPr lang="en-AU" altLang="en-US"/>
              <a:t>Amplification</a:t>
            </a:r>
          </a:p>
          <a:p>
            <a:pPr lvl="1" eaLnBrk="1" hangingPunct="1"/>
            <a:endParaRPr lang="en-AU" altLang="en-US"/>
          </a:p>
          <a:p>
            <a:pPr lvl="1" eaLnBrk="1" hangingPunct="1"/>
            <a:r>
              <a:rPr lang="en-AU" altLang="en-US"/>
              <a:t>Attenuation</a:t>
            </a:r>
          </a:p>
          <a:p>
            <a:pPr lvl="1" eaLnBrk="1" hangingPunct="1"/>
            <a:endParaRPr lang="en-AU" altLang="en-US"/>
          </a:p>
          <a:p>
            <a:pPr lvl="1" eaLnBrk="1" hangingPunct="1"/>
            <a:r>
              <a:rPr lang="en-AU" altLang="en-US"/>
              <a:t>Modulation</a:t>
            </a:r>
          </a:p>
          <a:p>
            <a:pPr lvl="1" eaLnBrk="1" hangingPunct="1"/>
            <a:r>
              <a:rPr lang="en-AU" altLang="en-US"/>
              <a:t>Digitising: Analog to Digital (AD) conversion</a:t>
            </a:r>
          </a:p>
          <a:p>
            <a:pPr lvl="1" eaLnBrk="1" hangingPunct="1"/>
            <a:r>
              <a:rPr lang="en-AU" altLang="en-US"/>
              <a:t>Digital to Analog (DA) conversion </a:t>
            </a:r>
          </a:p>
          <a:p>
            <a:pPr lvl="1" eaLnBrk="1" hangingPunct="1"/>
            <a:endParaRPr lang="en-AU" altLang="en-US"/>
          </a:p>
        </p:txBody>
      </p:sp>
      <p:sp>
        <p:nvSpPr>
          <p:cNvPr id="10246" name="Rectangle 4">
            <a:extLst>
              <a:ext uri="{FF2B5EF4-FFF2-40B4-BE49-F238E27FC236}">
                <a16:creationId xmlns:a16="http://schemas.microsoft.com/office/drawing/2014/main" id="{82401860-4D98-4F74-886C-A809F059D0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0075" y="2779713"/>
            <a:ext cx="1944688" cy="7191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247" name="Rectangle 5">
            <a:extLst>
              <a:ext uri="{FF2B5EF4-FFF2-40B4-BE49-F238E27FC236}">
                <a16:creationId xmlns:a16="http://schemas.microsoft.com/office/drawing/2014/main" id="{B380EA94-7064-49F6-868A-FE26E47F9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1413" y="3024188"/>
            <a:ext cx="15113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0070C0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248" name="AutoShape 6">
            <a:extLst>
              <a:ext uri="{FF2B5EF4-FFF2-40B4-BE49-F238E27FC236}">
                <a16:creationId xmlns:a16="http://schemas.microsoft.com/office/drawing/2014/main" id="{0C1A55D2-784E-445D-A711-6A738137E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9563" y="2706688"/>
            <a:ext cx="647700" cy="865187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7178" name="Picture 10">
            <a:extLst>
              <a:ext uri="{FF2B5EF4-FFF2-40B4-BE49-F238E27FC236}">
                <a16:creationId xmlns:a16="http://schemas.microsoft.com/office/drawing/2014/main" id="{4EA0BBEE-B4AB-4C8D-8F3C-439AFE911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10075" y="2071688"/>
            <a:ext cx="1524000" cy="225425"/>
          </a:xfrm>
          <a:prstGeom prst="rect">
            <a:avLst/>
          </a:prstGeom>
          <a:gradFill>
            <a:gsLst>
              <a:gs pos="100000">
                <a:schemeClr val="accent1">
                  <a:shade val="30000"/>
                  <a:satMod val="115000"/>
                </a:schemeClr>
              </a:gs>
              <a:gs pos="0">
                <a:schemeClr val="accent1">
                  <a:shade val="67500"/>
                  <a:satMod val="115000"/>
                  <a:lumMod val="50000"/>
                  <a:lumOff val="50000"/>
                </a:schemeClr>
              </a:gs>
              <a:gs pos="100000">
                <a:schemeClr val="accent1">
                  <a:shade val="100000"/>
                  <a:satMod val="115000"/>
                  <a:lumMod val="28000"/>
                </a:schemeClr>
              </a:gs>
            </a:gsLst>
            <a:lin ang="5400000" scaled="0"/>
          </a:gradFill>
          <a:ln w="9525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FF3300"/>
            </a:outerShdw>
          </a:effectLst>
        </p:spPr>
      </p:pic>
      <p:sp>
        <p:nvSpPr>
          <p:cNvPr id="10250" name="AutoShape 6">
            <a:extLst>
              <a:ext uri="{FF2B5EF4-FFF2-40B4-BE49-F238E27FC236}">
                <a16:creationId xmlns:a16="http://schemas.microsoft.com/office/drawing/2014/main" id="{531DA273-5DF9-4523-ADF6-0E32AFC03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9663" y="1741488"/>
            <a:ext cx="647700" cy="865187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>
            <a:noFill/>
          </a:ln>
          <a:effectLst>
            <a:outerShdw dist="35921" dir="2700000" algn="ctr" rotWithShape="0">
              <a:srgbClr val="FF000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251" name="Rectangle 4">
            <a:extLst>
              <a:ext uri="{FF2B5EF4-FFF2-40B4-BE49-F238E27FC236}">
                <a16:creationId xmlns:a16="http://schemas.microsoft.com/office/drawing/2014/main" id="{215E4A6A-4C7F-403E-84FF-359516A6F5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813" y="1827213"/>
            <a:ext cx="1944688" cy="7191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FF0000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5">
            <a:extLst>
              <a:ext uri="{FF2B5EF4-FFF2-40B4-BE49-F238E27FC236}">
                <a16:creationId xmlns:a16="http://schemas.microsoft.com/office/drawing/2014/main" id="{495E58A3-F802-4E09-B6BB-27A8E62BDF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3A9A0C-50CC-4C2C-9D02-913F72667176}" type="slidenum">
              <a:rPr kumimoji="0" lang="en-US" altLang="en-US" sz="14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BFF8EF40-0AFB-4409-BE7C-AC5455445F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>
                <a:solidFill>
                  <a:srgbClr val="008080"/>
                </a:solidFill>
              </a:rPr>
              <a:t>Signal Conditioning</a:t>
            </a:r>
          </a:p>
        </p:txBody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5C57B557-6EE2-45B5-8D4B-F4B36E3E78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AU" altLang="en-US" sz="2400"/>
              <a:t>A middle stage between the signal generation (obtaining the signal) and signal processing.</a:t>
            </a:r>
          </a:p>
          <a:p>
            <a:pPr eaLnBrk="1" hangingPunct="1">
              <a:lnSpc>
                <a:spcPct val="90000"/>
              </a:lnSpc>
            </a:pPr>
            <a:r>
              <a:rPr lang="en-AU" altLang="en-US" sz="2400"/>
              <a:t>Amplification is the most common manipulation technique.</a:t>
            </a:r>
          </a:p>
          <a:p>
            <a:pPr eaLnBrk="1" hangingPunct="1">
              <a:lnSpc>
                <a:spcPct val="90000"/>
              </a:lnSpc>
            </a:pPr>
            <a:r>
              <a:rPr lang="en-AU" altLang="en-US" sz="2400" b="1"/>
              <a:t>Sensing stage</a:t>
            </a:r>
            <a:r>
              <a:rPr lang="en-AU" altLang="en-US" sz="2400"/>
              <a:t> (sensor), </a:t>
            </a:r>
          </a:p>
          <a:p>
            <a:pPr eaLnBrk="1" hangingPunct="1">
              <a:lnSpc>
                <a:spcPct val="90000"/>
              </a:lnSpc>
            </a:pPr>
            <a:r>
              <a:rPr lang="en-AU" altLang="en-US" sz="2400" b="1"/>
              <a:t>Signal conditioning stage</a:t>
            </a:r>
            <a:r>
              <a:rPr lang="en-AU" altLang="en-US" sz="2400"/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AU" altLang="en-US" sz="2400" b="1"/>
              <a:t>Processing stage</a:t>
            </a:r>
            <a:r>
              <a:rPr lang="en-AU" altLang="en-US" sz="2400"/>
              <a:t> ( A/D Conversion and a micro-controller application).</a:t>
            </a:r>
          </a:p>
        </p:txBody>
      </p:sp>
      <p:sp>
        <p:nvSpPr>
          <p:cNvPr id="11269" name="Rectangle 4">
            <a:extLst>
              <a:ext uri="{FF2B5EF4-FFF2-40B4-BE49-F238E27FC236}">
                <a16:creationId xmlns:a16="http://schemas.microsoft.com/office/drawing/2014/main" id="{2D610DD9-D8CA-46DA-9C72-FAC478E24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613" y="5229225"/>
            <a:ext cx="936625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Sensing</a:t>
            </a:r>
          </a:p>
        </p:txBody>
      </p:sp>
      <p:sp>
        <p:nvSpPr>
          <p:cNvPr id="11270" name="Rectangle 5">
            <a:extLst>
              <a:ext uri="{FF2B5EF4-FFF2-40B4-BE49-F238E27FC236}">
                <a16:creationId xmlns:a16="http://schemas.microsoft.com/office/drawing/2014/main" id="{F32857DA-44E8-4072-ADEB-B6CA18B187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838" y="5229225"/>
            <a:ext cx="172878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Conditioning</a:t>
            </a:r>
          </a:p>
        </p:txBody>
      </p:sp>
      <p:sp>
        <p:nvSpPr>
          <p:cNvPr id="11271" name="Rectangle 6">
            <a:extLst>
              <a:ext uri="{FF2B5EF4-FFF2-40B4-BE49-F238E27FC236}">
                <a16:creationId xmlns:a16="http://schemas.microsoft.com/office/drawing/2014/main" id="{B1076324-6CC5-48FF-AFDE-CDACF91B49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250" y="5229225"/>
            <a:ext cx="1295400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Processing</a:t>
            </a:r>
          </a:p>
        </p:txBody>
      </p:sp>
      <p:sp>
        <p:nvSpPr>
          <p:cNvPr id="11272" name="Line 7">
            <a:extLst>
              <a:ext uri="{FF2B5EF4-FFF2-40B4-BE49-F238E27FC236}">
                <a16:creationId xmlns:a16="http://schemas.microsoft.com/office/drawing/2014/main" id="{C69AD2E2-2530-4F5E-9321-4A16D6E04F24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6238" y="54816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273" name="Line 8">
            <a:extLst>
              <a:ext uri="{FF2B5EF4-FFF2-40B4-BE49-F238E27FC236}">
                <a16:creationId xmlns:a16="http://schemas.microsoft.com/office/drawing/2014/main" id="{14C7C325-03C5-4085-ADBC-80E59FBF6405}"/>
              </a:ext>
            </a:extLst>
          </p:cNvPr>
          <p:cNvSpPr>
            <a:spLocks noChangeShapeType="1"/>
          </p:cNvSpPr>
          <p:nvPr/>
        </p:nvSpPr>
        <p:spPr bwMode="auto">
          <a:xfrm>
            <a:off x="5508625" y="5481638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5">
            <a:extLst>
              <a:ext uri="{FF2B5EF4-FFF2-40B4-BE49-F238E27FC236}">
                <a16:creationId xmlns:a16="http://schemas.microsoft.com/office/drawing/2014/main" id="{5B12D0EE-4CF4-4567-A152-95735B7E2B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4B53DE9-6473-40F3-A41A-361B50D99F80}" type="slidenum">
              <a:rPr kumimoji="0" lang="en-US" altLang="en-US" sz="14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35CFECD6-A2D8-4EC4-82D3-527B2A51C7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sz="4000">
                <a:solidFill>
                  <a:srgbClr val="000099"/>
                </a:solidFill>
              </a:rPr>
              <a:t>Interface Characteristics and Component Matching</a:t>
            </a:r>
          </a:p>
        </p:txBody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FC0EC744-34C6-4A8A-BB26-7A7FEEB34C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AU" altLang="en-US"/>
              <a:t>Product Information</a:t>
            </a:r>
          </a:p>
          <a:p>
            <a:pPr eaLnBrk="1" hangingPunct="1"/>
            <a:r>
              <a:rPr lang="en-AU" altLang="en-US"/>
              <a:t>TTL, ECL, CMOS – Logic level interfacing</a:t>
            </a:r>
          </a:p>
          <a:p>
            <a:pPr eaLnBrk="1" hangingPunct="1"/>
            <a:r>
              <a:rPr lang="en-AU" altLang="en-US"/>
              <a:t>Opto-isolators / Optcouplers</a:t>
            </a:r>
          </a:p>
          <a:p>
            <a:pPr eaLnBrk="1" hangingPunct="1"/>
            <a:r>
              <a:rPr lang="en-AU" altLang="en-US"/>
              <a:t>Relay Logic, Solenoids</a:t>
            </a:r>
          </a:p>
          <a:p>
            <a:pPr eaLnBrk="1" hangingPunct="1"/>
            <a:r>
              <a:rPr lang="en-AU" altLang="en-US"/>
              <a:t>Power electronics / High power interfacing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5">
            <a:extLst>
              <a:ext uri="{FF2B5EF4-FFF2-40B4-BE49-F238E27FC236}">
                <a16:creationId xmlns:a16="http://schemas.microsoft.com/office/drawing/2014/main" id="{43997050-E55A-4633-9090-A1495CDBCD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D9E4D98-64D4-4EA4-96C7-3B08AD7C9F27}" type="slidenum">
              <a:rPr kumimoji="0" lang="en-US" altLang="en-US" sz="14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E5E7D4AE-C88F-4B9A-A60F-73F62B51E2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Power Requirements</a:t>
            </a: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C15505DA-AF6D-4C21-824E-02B94B7E3E4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t="20630" r="42998" b="39394"/>
          <a:stretch>
            <a:fillRect/>
          </a:stretch>
        </p:blipFill>
        <p:spPr>
          <a:xfrm>
            <a:off x="395288" y="1844675"/>
            <a:ext cx="8424862" cy="2520950"/>
          </a:xfrm>
        </p:spPr>
      </p:pic>
      <p:sp>
        <p:nvSpPr>
          <p:cNvPr id="13317" name="Rectangle 5">
            <a:extLst>
              <a:ext uri="{FF2B5EF4-FFF2-40B4-BE49-F238E27FC236}">
                <a16:creationId xmlns:a16="http://schemas.microsoft.com/office/drawing/2014/main" id="{195A0B35-C217-47AC-B527-7F98497689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363" y="4508500"/>
            <a:ext cx="8234362" cy="120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4572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457200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457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457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457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7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7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7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7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  <a:defRPr/>
            </a:pPr>
            <a:r>
              <a:rPr kumimoji="0" lang="en-AU" altLang="en-US" sz="2400" b="0" i="1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Logic circuit power level is sufficient to activate relay coil.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  <a:defRPr/>
            </a:pPr>
            <a:r>
              <a:rPr kumimoji="0" lang="en-AU" altLang="en-US" sz="2400" b="0" i="1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It is assumed to use 1W when energised.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  <a:defRPr/>
            </a:pPr>
            <a:r>
              <a:rPr kumimoji="0" lang="en-AU" altLang="en-US" sz="2400" b="0" i="1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Relay contacts, after that, control load of more than 200W.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Signal Conditioning – Filtering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AU" dirty="0">
                <a:solidFill>
                  <a:schemeClr val="bg1"/>
                </a:solidFill>
              </a:rPr>
              <a:t>Filtering</a:t>
            </a:r>
            <a:r>
              <a:rPr lang="en-AU" dirty="0"/>
              <a:t>:</a:t>
            </a:r>
          </a:p>
          <a:p>
            <a:pPr lvl="2"/>
            <a:r>
              <a:rPr lang="en-AU" dirty="0"/>
              <a:t>Rejects unwanted noise within certain frequency range.</a:t>
            </a:r>
          </a:p>
          <a:p>
            <a:pPr lvl="2"/>
            <a:r>
              <a:rPr lang="en-AU" dirty="0" err="1"/>
              <a:t>Lowpass</a:t>
            </a:r>
            <a:r>
              <a:rPr lang="en-AU" dirty="0"/>
              <a:t>, </a:t>
            </a:r>
            <a:r>
              <a:rPr lang="en-AU" dirty="0" err="1"/>
              <a:t>bandpass</a:t>
            </a:r>
            <a:r>
              <a:rPr lang="en-AU" dirty="0"/>
              <a:t> filters, notch filters, anti-aliasing.</a:t>
            </a:r>
          </a:p>
          <a:p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4824891" y="3417540"/>
            <a:ext cx="1811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Signal Filtering</a:t>
            </a:r>
          </a:p>
          <a:p>
            <a:pPr algn="ctr"/>
            <a:r>
              <a:rPr lang="en-AU" sz="1200" dirty="0">
                <a:solidFill>
                  <a:schemeClr val="tx2"/>
                </a:solidFill>
              </a:rPr>
              <a:t>https://en.wikipedia.org/wiki/Linear_trend_estimation</a:t>
            </a:r>
          </a:p>
        </p:txBody>
      </p:sp>
      <p:pic>
        <p:nvPicPr>
          <p:cNvPr id="5" name="Picture 2" descr="https://upload.wikimedia.org/wikipedia/commons/7/77/Random-data-plus-trend-r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837" y="2839250"/>
            <a:ext cx="2796478" cy="207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800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Signal Conditioning – Filtering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199" y="1191237"/>
            <a:ext cx="8109751" cy="4437567"/>
          </a:xfrm>
        </p:spPr>
        <p:txBody>
          <a:bodyPr/>
          <a:lstStyle/>
          <a:p>
            <a:r>
              <a:rPr lang="en-AU" dirty="0"/>
              <a:t>Low pass filter:</a:t>
            </a:r>
          </a:p>
          <a:p>
            <a:pPr lvl="1"/>
            <a:r>
              <a:rPr lang="en-AU" dirty="0"/>
              <a:t>Passes signals with frequency lower than certain </a:t>
            </a:r>
            <a:r>
              <a:rPr lang="en-AU" dirty="0">
                <a:solidFill>
                  <a:schemeClr val="bg1"/>
                </a:solidFill>
              </a:rPr>
              <a:t>cut-off frequency</a:t>
            </a:r>
            <a:r>
              <a:rPr lang="en-AU" dirty="0"/>
              <a:t>.</a:t>
            </a:r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r>
              <a:rPr lang="en-AU" dirty="0"/>
              <a:t>The impedance (≈ resistance) of the capacitor is</a:t>
            </a:r>
          </a:p>
          <a:p>
            <a:pPr marL="360362" lvl="1" indent="0">
              <a:buNone/>
            </a:pPr>
            <a:endParaRPr lang="en-AU" dirty="0"/>
          </a:p>
          <a:p>
            <a:pPr lvl="1"/>
            <a:endParaRPr lang="en-AU" dirty="0"/>
          </a:p>
          <a:p>
            <a:pPr lvl="1"/>
            <a:r>
              <a:rPr lang="en-AU" dirty="0"/>
              <a:t>which means it decreases as frequency increases.</a:t>
            </a:r>
          </a:p>
          <a:p>
            <a:pPr lvl="1"/>
            <a:endParaRPr lang="en-AU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773009" y="2387990"/>
            <a:ext cx="12961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63122" y="2387990"/>
            <a:ext cx="0" cy="399495"/>
          </a:xfrm>
          <a:prstGeom prst="line">
            <a:avLst/>
          </a:prstGeom>
          <a:ln w="12700">
            <a:solidFill>
              <a:schemeClr val="tx2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465468" y="2787485"/>
            <a:ext cx="19530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465468" y="2885140"/>
            <a:ext cx="19530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563122" y="2885140"/>
            <a:ext cx="0" cy="399495"/>
          </a:xfrm>
          <a:prstGeom prst="line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773009" y="3284635"/>
            <a:ext cx="12961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048217" y="2281458"/>
            <a:ext cx="292963" cy="195309"/>
          </a:xfrm>
          <a:prstGeom prst="rect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3595456" y="2476767"/>
            <a:ext cx="8877" cy="7190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5069149" y="2476766"/>
            <a:ext cx="8877" cy="7190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784412" y="2361279"/>
            <a:ext cx="1740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V</a:t>
            </a:r>
            <a:r>
              <a:rPr lang="en-AU" baseline="-25000" dirty="0">
                <a:solidFill>
                  <a:schemeClr val="tx2"/>
                </a:solidFill>
              </a:rPr>
              <a:t>in</a:t>
            </a:r>
            <a:r>
              <a:rPr lang="en-AU" dirty="0">
                <a:solidFill>
                  <a:schemeClr val="tx2"/>
                </a:solidFill>
              </a:rPr>
              <a:t> from sensor (with noise)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175682" y="2379111"/>
            <a:ext cx="17400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>
                <a:solidFill>
                  <a:schemeClr val="tx2"/>
                </a:solidFill>
              </a:rPr>
              <a:t>V</a:t>
            </a:r>
            <a:r>
              <a:rPr lang="en-AU" baseline="-25000" dirty="0" err="1">
                <a:solidFill>
                  <a:schemeClr val="tx2"/>
                </a:solidFill>
              </a:rPr>
              <a:t>out</a:t>
            </a:r>
            <a:r>
              <a:rPr lang="en-AU" dirty="0">
                <a:solidFill>
                  <a:schemeClr val="tx2"/>
                </a:solidFill>
              </a:rPr>
              <a:t> to </a:t>
            </a:r>
            <a:r>
              <a:rPr lang="en-AU" dirty="0" err="1">
                <a:solidFill>
                  <a:schemeClr val="tx2"/>
                </a:solidFill>
              </a:rPr>
              <a:t>DAQ</a:t>
            </a:r>
            <a:r>
              <a:rPr lang="en-AU" dirty="0">
                <a:solidFill>
                  <a:schemeClr val="tx2"/>
                </a:solidFill>
              </a:rPr>
              <a:t> device (with less noise)</a:t>
            </a:r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1950314"/>
              </p:ext>
            </p:extLst>
          </p:nvPr>
        </p:nvGraphicFramePr>
        <p:xfrm>
          <a:off x="3811479" y="4128770"/>
          <a:ext cx="9906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9" name="Equation" r:id="rId3" imgW="990360" imgH="596880" progId="Equation.3">
                  <p:embed/>
                </p:oleObj>
              </mc:Choice>
              <mc:Fallback>
                <p:oleObj name="Equation" r:id="rId3" imgW="990360" imgH="596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1479" y="4128770"/>
                        <a:ext cx="990600" cy="596900"/>
                      </a:xfrm>
                      <a:prstGeom prst="rect">
                        <a:avLst/>
                      </a:prstGeom>
                      <a:solidFill>
                        <a:srgbClr val="BFBFB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661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Signal Conditioning – Filtering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199" y="1191237"/>
            <a:ext cx="8109751" cy="4437567"/>
          </a:xfrm>
        </p:spPr>
        <p:txBody>
          <a:bodyPr/>
          <a:lstStyle/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r>
              <a:rPr lang="en-AU" dirty="0"/>
              <a:t>Using voltage divider rule, the voltage across capacitor in the above circuit is:</a:t>
            </a:r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r>
              <a:rPr lang="en-AU" dirty="0"/>
              <a:t>Where </a:t>
            </a:r>
            <a:r>
              <a:rPr lang="en-AU" i="1" dirty="0">
                <a:solidFill>
                  <a:srgbClr val="3333FF"/>
                </a:solidFill>
              </a:rPr>
              <a:t>Time Constant </a:t>
            </a:r>
            <a:r>
              <a:rPr lang="en-AU" dirty="0">
                <a:solidFill>
                  <a:srgbClr val="3333FF"/>
                </a:solidFill>
              </a:rPr>
              <a:t>is </a:t>
            </a:r>
            <a:r>
              <a:rPr lang="en-AU" i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T=RC</a:t>
            </a:r>
            <a:r>
              <a:rPr lang="en-AU" dirty="0"/>
              <a:t>, and the input-output relationship is thus:</a:t>
            </a:r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773009" y="1496450"/>
            <a:ext cx="12961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63122" y="1496450"/>
            <a:ext cx="0" cy="399495"/>
          </a:xfrm>
          <a:prstGeom prst="line">
            <a:avLst/>
          </a:prstGeom>
          <a:ln w="12700">
            <a:solidFill>
              <a:schemeClr val="tx2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465468" y="1895945"/>
            <a:ext cx="19530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465468" y="1993600"/>
            <a:ext cx="19530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563122" y="1993600"/>
            <a:ext cx="0" cy="399495"/>
          </a:xfrm>
          <a:prstGeom prst="line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773009" y="2393095"/>
            <a:ext cx="12961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048217" y="1389918"/>
            <a:ext cx="292963" cy="195309"/>
          </a:xfrm>
          <a:prstGeom prst="rect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3595456" y="1585227"/>
            <a:ext cx="8877" cy="7190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5069149" y="1585226"/>
            <a:ext cx="8877" cy="7190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784412" y="1469739"/>
            <a:ext cx="1740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V</a:t>
            </a:r>
            <a:r>
              <a:rPr lang="en-AU" baseline="-25000" dirty="0">
                <a:solidFill>
                  <a:schemeClr val="tx2"/>
                </a:solidFill>
              </a:rPr>
              <a:t>in</a:t>
            </a:r>
            <a:r>
              <a:rPr lang="en-AU" dirty="0">
                <a:solidFill>
                  <a:schemeClr val="tx2"/>
                </a:solidFill>
              </a:rPr>
              <a:t> from sensor (with noise)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175682" y="1487571"/>
            <a:ext cx="17400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>
                <a:solidFill>
                  <a:schemeClr val="tx2"/>
                </a:solidFill>
              </a:rPr>
              <a:t>V</a:t>
            </a:r>
            <a:r>
              <a:rPr lang="en-AU" baseline="-25000" dirty="0" err="1">
                <a:solidFill>
                  <a:schemeClr val="tx2"/>
                </a:solidFill>
              </a:rPr>
              <a:t>out</a:t>
            </a:r>
            <a:r>
              <a:rPr lang="en-AU" dirty="0">
                <a:solidFill>
                  <a:schemeClr val="tx2"/>
                </a:solidFill>
              </a:rPr>
              <a:t> to </a:t>
            </a:r>
            <a:r>
              <a:rPr lang="en-AU" dirty="0" err="1">
                <a:solidFill>
                  <a:schemeClr val="tx2"/>
                </a:solidFill>
              </a:rPr>
              <a:t>DAQ</a:t>
            </a:r>
            <a:r>
              <a:rPr lang="en-AU" dirty="0">
                <a:solidFill>
                  <a:schemeClr val="tx2"/>
                </a:solidFill>
              </a:rPr>
              <a:t> device (with less noise)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5412492"/>
              </p:ext>
            </p:extLst>
          </p:nvPr>
        </p:nvGraphicFramePr>
        <p:xfrm>
          <a:off x="2145348" y="3367088"/>
          <a:ext cx="53721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93" name="Equation" r:id="rId3" imgW="5371920" imgH="1180800" progId="Equation.3">
                  <p:embed/>
                </p:oleObj>
              </mc:Choice>
              <mc:Fallback>
                <p:oleObj name="Equation" r:id="rId3" imgW="5371920" imgH="1180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5348" y="3367088"/>
                        <a:ext cx="5372100" cy="1181100"/>
                      </a:xfrm>
                      <a:prstGeom prst="rect">
                        <a:avLst/>
                      </a:prstGeom>
                      <a:solidFill>
                        <a:srgbClr val="BFBFB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6088622"/>
              </p:ext>
            </p:extLst>
          </p:nvPr>
        </p:nvGraphicFramePr>
        <p:xfrm>
          <a:off x="3754438" y="5222875"/>
          <a:ext cx="1333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94" name="Equation" r:id="rId5" imgW="1333440" imgH="609480" progId="Equation.3">
                  <p:embed/>
                </p:oleObj>
              </mc:Choice>
              <mc:Fallback>
                <p:oleObj name="Equation" r:id="rId5" imgW="1333440" imgH="6094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4438" y="5222875"/>
                        <a:ext cx="1333500" cy="609600"/>
                      </a:xfrm>
                      <a:prstGeom prst="rect">
                        <a:avLst/>
                      </a:prstGeom>
                      <a:solidFill>
                        <a:srgbClr val="BFBFB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69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Signal Conditioning – Filtering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We can now calculate the gain (and phase) of the filter.</a:t>
            </a:r>
          </a:p>
          <a:p>
            <a:r>
              <a:rPr lang="en-AU" dirty="0"/>
              <a:t>From                       , the gain is</a:t>
            </a:r>
          </a:p>
          <a:p>
            <a:endParaRPr lang="en-AU" dirty="0"/>
          </a:p>
          <a:p>
            <a:pPr lvl="1"/>
            <a:r>
              <a:rPr lang="en-AU" dirty="0"/>
              <a:t>When frequency (</a:t>
            </a:r>
            <a:r>
              <a:rPr lang="el-GR" i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AU" dirty="0"/>
              <a:t>) of V</a:t>
            </a:r>
            <a:r>
              <a:rPr lang="en-AU" baseline="-25000" dirty="0"/>
              <a:t>in</a:t>
            </a:r>
            <a:r>
              <a:rPr lang="en-AU" dirty="0"/>
              <a:t> is low, the gain is approximately 1</a:t>
            </a:r>
          </a:p>
          <a:p>
            <a:pPr lvl="2"/>
            <a:r>
              <a:rPr lang="en-AU" dirty="0"/>
              <a:t>Low frequency signals pass through without much attenuation</a:t>
            </a:r>
          </a:p>
          <a:p>
            <a:pPr lvl="1"/>
            <a:r>
              <a:rPr lang="en-AU" dirty="0"/>
              <a:t>When frequency (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AU" dirty="0"/>
              <a:t>) of V</a:t>
            </a:r>
            <a:r>
              <a:rPr lang="en-AU" baseline="-25000" dirty="0"/>
              <a:t>in</a:t>
            </a:r>
            <a:r>
              <a:rPr lang="en-AU" dirty="0"/>
              <a:t> is exactly 1/T, the gain is</a:t>
            </a:r>
          </a:p>
          <a:p>
            <a:pPr lvl="2"/>
            <a:r>
              <a:rPr lang="en-AU" dirty="0"/>
              <a:t>              is called </a:t>
            </a:r>
            <a:r>
              <a:rPr lang="en-AU" i="1" dirty="0">
                <a:solidFill>
                  <a:srgbClr val="3333FF"/>
                </a:solidFill>
              </a:rPr>
              <a:t>the Time Constant of the filter.</a:t>
            </a:r>
          </a:p>
          <a:p>
            <a:pPr lvl="2"/>
            <a:r>
              <a:rPr lang="en-AU" dirty="0"/>
              <a:t>                       is called </a:t>
            </a:r>
            <a:r>
              <a:rPr lang="en-AU" i="1" dirty="0">
                <a:solidFill>
                  <a:srgbClr val="3333FF"/>
                </a:solidFill>
              </a:rPr>
              <a:t>the cut-off frequency. </a:t>
            </a:r>
          </a:p>
          <a:p>
            <a:pPr lvl="2"/>
            <a:endParaRPr lang="en-AU" dirty="0"/>
          </a:p>
          <a:p>
            <a:pPr lvl="1"/>
            <a:r>
              <a:rPr lang="en-AU" dirty="0"/>
              <a:t>As frequency (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AU" dirty="0"/>
              <a:t>) of V</a:t>
            </a:r>
            <a:r>
              <a:rPr lang="en-AU" baseline="-25000" dirty="0"/>
              <a:t>in</a:t>
            </a:r>
            <a:r>
              <a:rPr lang="en-AU" dirty="0"/>
              <a:t> gets higher, the </a:t>
            </a:r>
            <a:r>
              <a:rPr lang="en-AU" dirty="0">
                <a:solidFill>
                  <a:schemeClr val="bg1"/>
                </a:solidFill>
              </a:rPr>
              <a:t>gain will get smaller</a:t>
            </a:r>
            <a:r>
              <a:rPr lang="en-AU" dirty="0"/>
              <a:t>.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3323710"/>
              </p:ext>
            </p:extLst>
          </p:nvPr>
        </p:nvGraphicFramePr>
        <p:xfrm>
          <a:off x="1511300" y="1635443"/>
          <a:ext cx="12573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" name="Equation" r:id="rId3" imgW="1257300" imgH="609600" progId="Equation.3">
                  <p:embed/>
                </p:oleObj>
              </mc:Choice>
              <mc:Fallback>
                <p:oleObj name="Equation" r:id="rId3" imgW="1257300" imgH="60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1300" y="1635443"/>
                        <a:ext cx="1257300" cy="609600"/>
                      </a:xfrm>
                      <a:prstGeom prst="rect">
                        <a:avLst/>
                      </a:prstGeom>
                      <a:solidFill>
                        <a:srgbClr val="BFBFB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6665151"/>
              </p:ext>
            </p:extLst>
          </p:nvPr>
        </p:nvGraphicFramePr>
        <p:xfrm>
          <a:off x="4139430" y="1603693"/>
          <a:ext cx="16129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9" name="Equation" r:id="rId5" imgW="1612900" imgH="673100" progId="Equation.3">
                  <p:embed/>
                </p:oleObj>
              </mc:Choice>
              <mc:Fallback>
                <p:oleObj name="Equation" r:id="rId5" imgW="1612900" imgH="673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430" y="1603693"/>
                        <a:ext cx="1612900" cy="673100"/>
                      </a:xfrm>
                      <a:prstGeom prst="rect">
                        <a:avLst/>
                      </a:prstGeom>
                      <a:solidFill>
                        <a:srgbClr val="BFBFB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4572936"/>
              </p:ext>
            </p:extLst>
          </p:nvPr>
        </p:nvGraphicFramePr>
        <p:xfrm>
          <a:off x="6362391" y="3217168"/>
          <a:ext cx="5207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0" name="Equation" r:id="rId7" imgW="520474" imgH="279279" progId="Equation.3">
                  <p:embed/>
                </p:oleObj>
              </mc:Choice>
              <mc:Fallback>
                <p:oleObj name="Equation" r:id="rId7" imgW="520474" imgH="27927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2391" y="3217168"/>
                        <a:ext cx="520700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4486386"/>
              </p:ext>
            </p:extLst>
          </p:nvPr>
        </p:nvGraphicFramePr>
        <p:xfrm>
          <a:off x="1757686" y="3683905"/>
          <a:ext cx="7239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1" name="Equation" r:id="rId9" imgW="723586" imgH="228501" progId="Equation.3">
                  <p:embed/>
                </p:oleObj>
              </mc:Choice>
              <mc:Fallback>
                <p:oleObj name="Equation" r:id="rId9" imgW="723586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7686" y="3683905"/>
                        <a:ext cx="723900" cy="228600"/>
                      </a:xfrm>
                      <a:prstGeom prst="rect">
                        <a:avLst/>
                      </a:prstGeom>
                      <a:solidFill>
                        <a:srgbClr val="BFBFB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4087186"/>
              </p:ext>
            </p:extLst>
          </p:nvPr>
        </p:nvGraphicFramePr>
        <p:xfrm>
          <a:off x="1662113" y="4121150"/>
          <a:ext cx="14224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2" name="Equation" r:id="rId11" imgW="1422360" imgH="393480" progId="Equation.3">
                  <p:embed/>
                </p:oleObj>
              </mc:Choice>
              <mc:Fallback>
                <p:oleObj name="Equation" r:id="rId11" imgW="14223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2113" y="4121150"/>
                        <a:ext cx="1422400" cy="393700"/>
                      </a:xfrm>
                      <a:prstGeom prst="rect">
                        <a:avLst/>
                      </a:prstGeom>
                      <a:solidFill>
                        <a:srgbClr val="BFBFB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188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Signal Conditioning – Filtering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E.g. R = 10 </a:t>
            </a:r>
            <a:r>
              <a:rPr lang="en-AU" dirty="0" err="1"/>
              <a:t>KOhm</a:t>
            </a:r>
            <a:r>
              <a:rPr lang="en-AU" dirty="0"/>
              <a:t>, C = 1 </a:t>
            </a:r>
            <a:r>
              <a:rPr lang="en-AU" dirty="0" err="1"/>
              <a:t>uF</a:t>
            </a:r>
            <a:r>
              <a:rPr lang="en-AU" dirty="0"/>
              <a:t> </a:t>
            </a:r>
            <a:r>
              <a:rPr lang="en-AU" dirty="0">
                <a:sym typeface="Wingdings" pitchFamily="2" charset="2"/>
              </a:rPr>
              <a:t> T = 0.01s, </a:t>
            </a:r>
            <a:r>
              <a:rPr lang="el-GR" dirty="0">
                <a:sym typeface="Wingdings" pitchFamily="2" charset="2"/>
              </a:rPr>
              <a:t>ω</a:t>
            </a:r>
            <a:r>
              <a:rPr lang="en-AU" baseline="-25000" dirty="0">
                <a:sym typeface="Wingdings" pitchFamily="2" charset="2"/>
              </a:rPr>
              <a:t>c</a:t>
            </a:r>
            <a:r>
              <a:rPr lang="en-AU" dirty="0">
                <a:sym typeface="Wingdings" pitchFamily="2" charset="2"/>
              </a:rPr>
              <a:t> = 100 rad/sec, f</a:t>
            </a:r>
            <a:r>
              <a:rPr lang="en-AU" baseline="-25000" dirty="0">
                <a:sym typeface="Wingdings" pitchFamily="2" charset="2"/>
              </a:rPr>
              <a:t>c</a:t>
            </a:r>
            <a:r>
              <a:rPr lang="en-AU" dirty="0">
                <a:sym typeface="Wingdings" pitchFamily="2" charset="2"/>
              </a:rPr>
              <a:t> = 628Hz</a:t>
            </a:r>
            <a:endParaRPr lang="en-A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76" y="1597968"/>
            <a:ext cx="4104340" cy="3078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64963" y="1917563"/>
            <a:ext cx="3533314" cy="2565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87681" y="4724670"/>
            <a:ext cx="118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Bode Plot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64963" y="4520471"/>
            <a:ext cx="35333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Simulated signals:</a:t>
            </a:r>
          </a:p>
          <a:p>
            <a:r>
              <a:rPr lang="en-AU" dirty="0">
                <a:solidFill>
                  <a:schemeClr val="tx2"/>
                </a:solidFill>
              </a:rPr>
              <a:t>Yellow: 10 rad/sec sine wave, corrupted with white noise with variance 0.01 </a:t>
            </a:r>
          </a:p>
          <a:p>
            <a:r>
              <a:rPr lang="en-AU" dirty="0">
                <a:solidFill>
                  <a:schemeClr val="tx2"/>
                </a:solidFill>
              </a:rPr>
              <a:t>Red: Filtered signal</a:t>
            </a:r>
          </a:p>
        </p:txBody>
      </p:sp>
    </p:spTree>
    <p:extLst>
      <p:ext uri="{BB962C8B-B14F-4D97-AF65-F5344CB8AC3E}">
        <p14:creationId xmlns:p14="http://schemas.microsoft.com/office/powerpoint/2010/main" val="2862065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Teaching Schedule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70588" y="1003374"/>
          <a:ext cx="7871521" cy="5684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39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8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51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132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Class Activity Before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Lecture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Class Activity During or After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Introduction to the Course / Introduction</a:t>
                      </a:r>
                      <a:r>
                        <a:rPr lang="en-AU" sz="1200" baseline="0" dirty="0">
                          <a:solidFill>
                            <a:schemeClr val="tx2"/>
                          </a:solidFill>
                        </a:rPr>
                        <a:t> to </a:t>
                      </a:r>
                      <a:r>
                        <a:rPr lang="en-AU" sz="1200" baseline="0" dirty="0" err="1">
                          <a:solidFill>
                            <a:schemeClr val="tx2"/>
                          </a:solidFill>
                        </a:rPr>
                        <a:t>LabVIEW</a:t>
                      </a:r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 err="1">
                          <a:solidFill>
                            <a:schemeClr val="tx2"/>
                          </a:solidFill>
                        </a:rPr>
                        <a:t>LabVIEW</a:t>
                      </a:r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 Programming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Introduction</a:t>
                      </a:r>
                      <a:r>
                        <a:rPr lang="en-AU" sz="1200" baseline="0" dirty="0">
                          <a:solidFill>
                            <a:schemeClr val="tx2"/>
                          </a:solidFill>
                        </a:rPr>
                        <a:t> to </a:t>
                      </a:r>
                      <a:r>
                        <a:rPr lang="en-AU" sz="1200" baseline="0" dirty="0" err="1">
                          <a:solidFill>
                            <a:schemeClr val="tx2"/>
                          </a:solidFill>
                        </a:rPr>
                        <a:t>LabVIEW</a:t>
                      </a:r>
                      <a:r>
                        <a:rPr lang="en-AU" sz="1200" baseline="0" dirty="0">
                          <a:solidFill>
                            <a:schemeClr val="tx2"/>
                          </a:solidFill>
                        </a:rPr>
                        <a:t> / Data Acquisition</a:t>
                      </a:r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 err="1">
                          <a:solidFill>
                            <a:schemeClr val="tx2"/>
                          </a:solidFill>
                        </a:rPr>
                        <a:t>LabVIEW</a:t>
                      </a:r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 Programming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Gripper / Introduction to </a:t>
                      </a:r>
                      <a:r>
                        <a:rPr lang="en-AU" sz="1200" dirty="0" err="1">
                          <a:solidFill>
                            <a:schemeClr val="tx2"/>
                          </a:solidFill>
                        </a:rPr>
                        <a:t>Solidworks</a:t>
                      </a:r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 / Safety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Gripper</a:t>
                      </a:r>
                      <a:r>
                        <a:rPr lang="en-AU" sz="1200" baseline="0" dirty="0">
                          <a:solidFill>
                            <a:schemeClr val="tx2"/>
                          </a:solidFill>
                        </a:rPr>
                        <a:t> Design</a:t>
                      </a:r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Sensors 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 err="1">
                          <a:solidFill>
                            <a:schemeClr val="tx2"/>
                          </a:solidFill>
                        </a:rPr>
                        <a:t>myRIO</a:t>
                      </a:r>
                      <a:r>
                        <a:rPr lang="en-AU" sz="1200" baseline="0" dirty="0">
                          <a:solidFill>
                            <a:schemeClr val="tx2"/>
                          </a:solidFill>
                        </a:rPr>
                        <a:t> Programming for Sensor Signal Reading / Gripper Design</a:t>
                      </a:r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Sensors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baseline="0" dirty="0" err="1">
                          <a:solidFill>
                            <a:schemeClr val="tx2"/>
                          </a:solidFill>
                        </a:rPr>
                        <a:t>myRIO</a:t>
                      </a:r>
                      <a:r>
                        <a:rPr lang="en-AU" sz="1200" baseline="0" dirty="0">
                          <a:solidFill>
                            <a:schemeClr val="tx2"/>
                          </a:solidFill>
                        </a:rPr>
                        <a:t> Programming for Sensor Signal Reading </a:t>
                      </a:r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Actuators  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3D Printing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rgbClr val="FF0000"/>
                          </a:solidFill>
                        </a:rPr>
                        <a:t>LabVIEW Assessment.</a:t>
                      </a:r>
                    </a:p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DC Motors 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Matlab</a:t>
                      </a:r>
                      <a:r>
                        <a:rPr kumimoji="0" lang="en-AU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Simulink Simulation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rgbClr val="FF0000"/>
                          </a:solidFill>
                        </a:rPr>
                        <a:t>Design report submission </a:t>
                      </a:r>
                    </a:p>
                    <a:p>
                      <a:endParaRPr lang="en-AU" sz="12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DC Motors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AU" sz="1200" kern="1200" dirty="0" err="1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Matlab</a:t>
                      </a:r>
                      <a:r>
                        <a:rPr lang="en-AU" sz="12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Simulink Simulation /  </a:t>
                      </a:r>
                      <a:r>
                        <a:rPr lang="en-AU" sz="1200" kern="1200" dirty="0" err="1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myRIO</a:t>
                      </a:r>
                      <a:r>
                        <a:rPr lang="en-AU" sz="12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Programming for 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Actuators</a:t>
                      </a:r>
                      <a:r>
                        <a:rPr lang="en-AU" sz="1200" baseline="0" dirty="0">
                          <a:solidFill>
                            <a:schemeClr val="tx2"/>
                          </a:solidFill>
                        </a:rPr>
                        <a:t> II</a:t>
                      </a:r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Matlab</a:t>
                      </a:r>
                      <a:r>
                        <a:rPr kumimoji="0" lang="en-AU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Simulink Simulation / Assemble Gripper</a:t>
                      </a:r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 err="1">
                          <a:solidFill>
                            <a:schemeClr val="tx2"/>
                          </a:solidFill>
                        </a:rPr>
                        <a:t>Modeling</a:t>
                      </a:r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 and System Identification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Matlab</a:t>
                      </a:r>
                      <a:r>
                        <a:rPr kumimoji="0" lang="en-AU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Simulink Simulation /</a:t>
                      </a:r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Test Gripper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Artificial Intelligence 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 err="1">
                          <a:solidFill>
                            <a:schemeClr val="tx2"/>
                          </a:solidFill>
                        </a:rPr>
                        <a:t>Matlab</a:t>
                      </a:r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 Simulation / Finalize Gripper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06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Gripper Demonstration </a:t>
                      </a:r>
                      <a:r>
                        <a:rPr lang="en-AU" sz="1200" baseline="0" dirty="0">
                          <a:solidFill>
                            <a:schemeClr val="tx2"/>
                          </a:solidFill>
                        </a:rPr>
                        <a:t>/ Submission of Report</a:t>
                      </a:r>
                      <a:endParaRPr lang="en-AU" sz="12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Artificial Intelligent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2"/>
                          </a:solidFill>
                        </a:rPr>
                        <a:t>Revision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E8F4FB8-F788-4FCC-B5E0-4CDE96538896}"/>
              </a:ext>
            </a:extLst>
          </p:cNvPr>
          <p:cNvSpPr/>
          <p:nvPr/>
        </p:nvSpPr>
        <p:spPr>
          <a:xfrm>
            <a:off x="311335" y="1768210"/>
            <a:ext cx="8521329" cy="546409"/>
          </a:xfrm>
          <a:prstGeom prst="roundRect">
            <a:avLst/>
          </a:prstGeom>
          <a:noFill/>
          <a:ln w="25400">
            <a:solidFill>
              <a:srgbClr val="3333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7923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395288" y="692150"/>
            <a:ext cx="8496300" cy="1143000"/>
          </a:xfrm>
        </p:spPr>
        <p:txBody>
          <a:bodyPr/>
          <a:lstStyle/>
          <a:p>
            <a:pPr eaLnBrk="1" hangingPunct="1"/>
            <a:r>
              <a:rPr lang="en-AU"/>
              <a:t>Average Temperature for 7 days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Mechatronics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9E8EC1-20BE-4F34-BF57-7286720B9F46}" type="slidenum"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399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22" t="56375" r="17438" b="4869"/>
          <a:stretch>
            <a:fillRect/>
          </a:stretch>
        </p:blipFill>
        <p:spPr bwMode="auto">
          <a:xfrm>
            <a:off x="611188" y="1773238"/>
            <a:ext cx="7777162" cy="4344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Mechatronics Design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50BB5A5-2FB1-42A3-8058-F3BCD8F0E923}" type="slidenum"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09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z="4000"/>
              <a:t>Finite Impulse Response Filtering (FIR) Algorithm</a:t>
            </a:r>
          </a:p>
        </p:txBody>
      </p:sp>
      <p:sp>
        <p:nvSpPr>
          <p:cNvPr id="2600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68313" y="2924175"/>
            <a:ext cx="8362950" cy="20891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AU" sz="2800" dirty="0"/>
              <a:t>Average temperature for 7 days</a:t>
            </a:r>
          </a:p>
          <a:p>
            <a:pPr eaLnBrk="1" hangingPunct="1">
              <a:lnSpc>
                <a:spcPct val="90000"/>
              </a:lnSpc>
              <a:defRPr/>
            </a:pPr>
            <a:endParaRPr lang="en-AU" sz="2800" dirty="0"/>
          </a:p>
          <a:p>
            <a:pPr eaLnBrk="1" hangingPunct="1">
              <a:lnSpc>
                <a:spcPct val="90000"/>
              </a:lnSpc>
              <a:defRPr/>
            </a:pPr>
            <a:endParaRPr lang="en-AU" sz="2800" dirty="0"/>
          </a:p>
          <a:p>
            <a:pPr eaLnBrk="1" hangingPunct="1">
              <a:lnSpc>
                <a:spcPct val="90000"/>
              </a:lnSpc>
              <a:defRPr/>
            </a:pPr>
            <a:endParaRPr lang="en-AU" sz="2800" dirty="0"/>
          </a:p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endParaRPr lang="en-AU" sz="2800" dirty="0"/>
          </a:p>
        </p:txBody>
      </p:sp>
      <p:graphicFrame>
        <p:nvGraphicFramePr>
          <p:cNvPr id="40967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2771775" y="3644900"/>
          <a:ext cx="3600450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8" name="Equation" r:id="rId3" imgW="1459866" imgH="469696" progId="Equation.3">
                  <p:embed/>
                </p:oleObj>
              </mc:Choice>
              <mc:Fallback>
                <p:oleObj name="Equation" r:id="rId3" imgW="1459866" imgH="469696" progId="Equation.3">
                  <p:embed/>
                  <p:pic>
                    <p:nvPicPr>
                      <p:cNvPr id="4096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3644900"/>
                        <a:ext cx="3600450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8" name="WordArt 5"/>
          <p:cNvSpPr>
            <a:spLocks noChangeArrowheads="1" noChangeShapeType="1" noTextEdit="1"/>
          </p:cNvSpPr>
          <p:nvPr/>
        </p:nvSpPr>
        <p:spPr bwMode="auto">
          <a:xfrm>
            <a:off x="6153150" y="0"/>
            <a:ext cx="2990850" cy="52387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1" u="none" strike="noStrike" kern="10" cap="none" spc="0" normalizeH="0" baseline="0" noProof="0">
                <a:ln>
                  <a:noFill/>
                </a:ln>
                <a:solidFill>
                  <a:srgbClr val="336699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/>
                <a:ea typeface="+mn-ea"/>
                <a:cs typeface="Times New Roman"/>
              </a:rPr>
              <a:t>DSP Algorithms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Mechatronics Design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AC2ED2-C672-469F-87F8-5D8E6A814652}" type="slidenum"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9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z="4000"/>
              <a:t>Finite Impulse Response Filtering (FIR) Algorithm</a:t>
            </a:r>
          </a:p>
        </p:txBody>
      </p:sp>
      <p:sp>
        <p:nvSpPr>
          <p:cNvPr id="4199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2205038"/>
            <a:ext cx="8362950" cy="39211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AU" sz="2800" dirty="0"/>
              <a:t>FIR Filter is a discrete-time system</a:t>
            </a:r>
          </a:p>
          <a:p>
            <a:pPr eaLnBrk="1" hangingPunct="1">
              <a:lnSpc>
                <a:spcPct val="90000"/>
              </a:lnSpc>
            </a:pPr>
            <a:r>
              <a:rPr lang="en-AU" sz="2800" dirty="0"/>
              <a:t>It converts and input signal x[n] into output signal y[n] using weighted summation</a:t>
            </a:r>
          </a:p>
          <a:p>
            <a:pPr eaLnBrk="1" hangingPunct="1">
              <a:lnSpc>
                <a:spcPct val="90000"/>
              </a:lnSpc>
            </a:pPr>
            <a:endParaRPr lang="en-AU" sz="2800" dirty="0"/>
          </a:p>
          <a:p>
            <a:pPr eaLnBrk="1" hangingPunct="1">
              <a:lnSpc>
                <a:spcPct val="90000"/>
              </a:lnSpc>
            </a:pPr>
            <a:endParaRPr lang="en-AU" sz="2800" dirty="0"/>
          </a:p>
          <a:p>
            <a:pPr eaLnBrk="1" hangingPunct="1">
              <a:lnSpc>
                <a:spcPct val="90000"/>
              </a:lnSpc>
            </a:pPr>
            <a:endParaRPr lang="en-AU" sz="2800" dirty="0"/>
          </a:p>
          <a:p>
            <a:pPr eaLnBrk="1" hangingPunct="1">
              <a:lnSpc>
                <a:spcPct val="90000"/>
              </a:lnSpc>
            </a:pPr>
            <a:r>
              <a:rPr lang="en-AU" sz="2800" dirty="0"/>
              <a:t>Filter coefficients </a:t>
            </a:r>
            <a:r>
              <a:rPr lang="en-AU" sz="2800" b="1" i="1" dirty="0"/>
              <a:t>{b</a:t>
            </a:r>
            <a:r>
              <a:rPr lang="en-AU" sz="2800" b="1" i="1" baseline="-25000" dirty="0"/>
              <a:t>k</a:t>
            </a:r>
            <a:r>
              <a:rPr lang="en-AU" sz="2800" b="1" i="1" dirty="0"/>
              <a:t>}</a:t>
            </a:r>
            <a:r>
              <a:rPr lang="en-AU" sz="2800" dirty="0"/>
              <a:t> are constants that define filter characteristics, and </a:t>
            </a:r>
            <a:r>
              <a:rPr lang="en-AU" sz="2800" b="1" i="1" dirty="0"/>
              <a:t>M</a:t>
            </a:r>
            <a:r>
              <a:rPr lang="en-AU" sz="2800" dirty="0"/>
              <a:t> is the order of the filter</a:t>
            </a:r>
          </a:p>
          <a:p>
            <a:pPr eaLnBrk="1" hangingPunct="1">
              <a:lnSpc>
                <a:spcPct val="90000"/>
              </a:lnSpc>
            </a:pPr>
            <a:endParaRPr lang="en-AU" sz="2800" dirty="0"/>
          </a:p>
          <a:p>
            <a:pPr eaLnBrk="1" hangingPunct="1">
              <a:lnSpc>
                <a:spcPct val="90000"/>
              </a:lnSpc>
            </a:pPr>
            <a:endParaRPr lang="en-AU" sz="2800" dirty="0"/>
          </a:p>
        </p:txBody>
      </p:sp>
      <p:graphicFrame>
        <p:nvGraphicFramePr>
          <p:cNvPr id="41991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2627313" y="3573463"/>
          <a:ext cx="3600450" cy="122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2" name="Equation" r:id="rId3" imgW="1269449" imgH="431613" progId="Equation.3">
                  <p:embed/>
                </p:oleObj>
              </mc:Choice>
              <mc:Fallback>
                <p:oleObj name="Equation" r:id="rId3" imgW="1269449" imgH="431613" progId="Equation.3">
                  <p:embed/>
                  <p:pic>
                    <p:nvPicPr>
                      <p:cNvPr id="4199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3573463"/>
                        <a:ext cx="3600450" cy="1223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2" name="WordArt 5"/>
          <p:cNvSpPr>
            <a:spLocks noChangeArrowheads="1" noChangeShapeType="1" noTextEdit="1"/>
          </p:cNvSpPr>
          <p:nvPr/>
        </p:nvSpPr>
        <p:spPr bwMode="auto">
          <a:xfrm>
            <a:off x="6153150" y="0"/>
            <a:ext cx="2990850" cy="52387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1" u="none" strike="noStrike" kern="10" cap="none" spc="0" normalizeH="0" baseline="0" noProof="0">
                <a:ln>
                  <a:noFill/>
                </a:ln>
                <a:solidFill>
                  <a:srgbClr val="336699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/>
                <a:ea typeface="+mn-ea"/>
                <a:cs typeface="Times New Roman"/>
              </a:rPr>
              <a:t>DSP Algorithms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Mechatronics Design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F4322A-3E62-4E7D-BF5F-3B8DF644C0D2}" type="slidenum"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0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AU" sz="4000"/>
              <a:t>FIR Filtering, or </a:t>
            </a:r>
            <a:br>
              <a:rPr lang="en-AU" sz="4000"/>
            </a:br>
            <a:r>
              <a:rPr lang="en-AU" sz="4000"/>
              <a:t>Running Average Filter</a:t>
            </a:r>
          </a:p>
        </p:txBody>
      </p:sp>
      <p:sp>
        <p:nvSpPr>
          <p:cNvPr id="4301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2205038"/>
            <a:ext cx="8507413" cy="39211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AU" sz="2800" dirty="0"/>
              <a:t>When 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AU" sz="2800" b="1" i="1" dirty="0"/>
              <a:t>M=r</a:t>
            </a:r>
            <a:r>
              <a:rPr lang="en-AU" sz="2800" dirty="0"/>
              <a:t> and </a:t>
            </a:r>
            <a:r>
              <a:rPr lang="en-AU" sz="2800" b="1" i="1" dirty="0" err="1"/>
              <a:t>b</a:t>
            </a:r>
            <a:r>
              <a:rPr lang="en-AU" sz="2800" b="1" i="1" baseline="-25000" dirty="0" err="1"/>
              <a:t>k</a:t>
            </a:r>
            <a:r>
              <a:rPr lang="en-AU" sz="2800" b="1" i="1" dirty="0"/>
              <a:t>=1/(r+1), k=0, 1, …, r</a:t>
            </a:r>
            <a:r>
              <a:rPr lang="en-AU" sz="2800" dirty="0"/>
              <a:t> 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AU" sz="2800" dirty="0"/>
              <a:t>it reduces to the causal running average filter.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AU" sz="2800" dirty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AU" sz="2800" dirty="0"/>
              <a:t>For example for </a:t>
            </a:r>
            <a:r>
              <a:rPr lang="en-AU" sz="2800" b="1" i="1" dirty="0"/>
              <a:t>M=2</a:t>
            </a:r>
            <a:r>
              <a:rPr lang="en-AU" sz="2800" dirty="0"/>
              <a:t> we have the following running average filter </a:t>
            </a:r>
            <a:r>
              <a:rPr lang="en-AU" sz="2800" b="1" i="1" dirty="0"/>
              <a:t>(</a:t>
            </a:r>
            <a:r>
              <a:rPr lang="en-AU" sz="2800" b="1" i="1" dirty="0" err="1"/>
              <a:t>b</a:t>
            </a:r>
            <a:r>
              <a:rPr lang="en-AU" sz="2800" b="1" i="1" baseline="-25000" dirty="0" err="1"/>
              <a:t>k</a:t>
            </a:r>
            <a:r>
              <a:rPr lang="en-AU" sz="2800" b="1" i="1" dirty="0"/>
              <a:t>=1/3, k=0,1,2)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AU" sz="2800" dirty="0"/>
              <a:t>y[n]=0.33*x[n]+ 0.33*x[n-1]+ 0.33*x[n-2]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AU" sz="2800" b="1" i="1" dirty="0">
                <a:solidFill>
                  <a:srgbClr val="FF0000"/>
                </a:solidFill>
              </a:rPr>
              <a:t>y[n]=0.33*(x[n]+ x[n-1]+ x[n-2])</a:t>
            </a:r>
          </a:p>
        </p:txBody>
      </p:sp>
      <p:graphicFrame>
        <p:nvGraphicFramePr>
          <p:cNvPr id="43015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6011863" y="831850"/>
          <a:ext cx="2808287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6" name="Equation" r:id="rId3" imgW="1269449" imgH="431613" progId="Equation.3">
                  <p:embed/>
                </p:oleObj>
              </mc:Choice>
              <mc:Fallback>
                <p:oleObj name="Equation" r:id="rId3" imgW="1269449" imgH="431613" progId="Equation.3">
                  <p:embed/>
                  <p:pic>
                    <p:nvPicPr>
                      <p:cNvPr id="4301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863" y="831850"/>
                        <a:ext cx="2808287" cy="954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6" name="Oval 5"/>
          <p:cNvSpPr>
            <a:spLocks noChangeArrowheads="1"/>
          </p:cNvSpPr>
          <p:nvPr/>
        </p:nvSpPr>
        <p:spPr bwMode="auto">
          <a:xfrm>
            <a:off x="5292725" y="476250"/>
            <a:ext cx="3851275" cy="1439863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3017" name="WordArt 6"/>
          <p:cNvSpPr>
            <a:spLocks noChangeArrowheads="1" noChangeShapeType="1" noTextEdit="1"/>
          </p:cNvSpPr>
          <p:nvPr/>
        </p:nvSpPr>
        <p:spPr bwMode="auto">
          <a:xfrm>
            <a:off x="6153150" y="0"/>
            <a:ext cx="2990850" cy="52387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1" u="none" strike="noStrike" kern="10" cap="none" spc="0" normalizeH="0" baseline="0" noProof="0">
                <a:ln>
                  <a:noFill/>
                </a:ln>
                <a:solidFill>
                  <a:srgbClr val="336699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/>
                <a:ea typeface="+mn-ea"/>
                <a:cs typeface="Times New Roman"/>
              </a:rPr>
              <a:t>DSP Algorithms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Mechatronics Design</a:t>
            </a:r>
          </a:p>
        </p:txBody>
      </p:sp>
      <p:sp>
        <p:nvSpPr>
          <p:cNvPr id="6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704E927-57AC-4292-AF93-6535F7F49120}" type="slidenum"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0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/>
              <a:t>FIR Filtering</a:t>
            </a:r>
          </a:p>
        </p:txBody>
      </p:sp>
      <p:grpSp>
        <p:nvGrpSpPr>
          <p:cNvPr id="44038" name="Group 3"/>
          <p:cNvGrpSpPr>
            <a:grpSpLocks/>
          </p:cNvGrpSpPr>
          <p:nvPr/>
        </p:nvGrpSpPr>
        <p:grpSpPr bwMode="auto">
          <a:xfrm>
            <a:off x="5292725" y="2708275"/>
            <a:ext cx="2879725" cy="2160588"/>
            <a:chOff x="612" y="1706"/>
            <a:chExt cx="1814" cy="1361"/>
          </a:xfrm>
        </p:grpSpPr>
        <p:sp>
          <p:nvSpPr>
            <p:cNvPr id="44094" name="Line 4"/>
            <p:cNvSpPr>
              <a:spLocks noChangeShapeType="1"/>
            </p:cNvSpPr>
            <p:nvPr/>
          </p:nvSpPr>
          <p:spPr bwMode="auto">
            <a:xfrm flipV="1">
              <a:off x="612" y="1706"/>
              <a:ext cx="0" cy="13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4095" name="Line 5"/>
            <p:cNvSpPr>
              <a:spLocks noChangeShapeType="1"/>
            </p:cNvSpPr>
            <p:nvPr/>
          </p:nvSpPr>
          <p:spPr bwMode="auto">
            <a:xfrm>
              <a:off x="612" y="3067"/>
              <a:ext cx="181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44039" name="Line 6"/>
          <p:cNvSpPr>
            <a:spLocks noChangeShapeType="1"/>
          </p:cNvSpPr>
          <p:nvPr/>
        </p:nvSpPr>
        <p:spPr bwMode="auto">
          <a:xfrm flipV="1">
            <a:off x="5580063" y="3429000"/>
            <a:ext cx="0" cy="1439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4040" name="Line 7"/>
          <p:cNvSpPr>
            <a:spLocks noChangeShapeType="1"/>
          </p:cNvSpPr>
          <p:nvPr/>
        </p:nvSpPr>
        <p:spPr bwMode="auto">
          <a:xfrm flipV="1">
            <a:off x="5867400" y="3141663"/>
            <a:ext cx="0" cy="172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4041" name="Line 8"/>
          <p:cNvSpPr>
            <a:spLocks noChangeShapeType="1"/>
          </p:cNvSpPr>
          <p:nvPr/>
        </p:nvSpPr>
        <p:spPr bwMode="auto">
          <a:xfrm flipV="1">
            <a:off x="6156325" y="4437063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4042" name="Line 9"/>
          <p:cNvSpPr>
            <a:spLocks noChangeShapeType="1"/>
          </p:cNvSpPr>
          <p:nvPr/>
        </p:nvSpPr>
        <p:spPr bwMode="auto">
          <a:xfrm flipV="1">
            <a:off x="6443663" y="4149725"/>
            <a:ext cx="0" cy="719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4043" name="Line 10"/>
          <p:cNvSpPr>
            <a:spLocks noChangeShapeType="1"/>
          </p:cNvSpPr>
          <p:nvPr/>
        </p:nvSpPr>
        <p:spPr bwMode="auto">
          <a:xfrm flipV="1">
            <a:off x="6732588" y="3573463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4044" name="Line 11"/>
          <p:cNvSpPr>
            <a:spLocks noChangeShapeType="1"/>
          </p:cNvSpPr>
          <p:nvPr/>
        </p:nvSpPr>
        <p:spPr bwMode="auto">
          <a:xfrm flipV="1">
            <a:off x="7019925" y="3284538"/>
            <a:ext cx="0" cy="158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4045" name="Line 12"/>
          <p:cNvSpPr>
            <a:spLocks noChangeShapeType="1"/>
          </p:cNvSpPr>
          <p:nvPr/>
        </p:nvSpPr>
        <p:spPr bwMode="auto">
          <a:xfrm flipV="1">
            <a:off x="7308850" y="3860800"/>
            <a:ext cx="0" cy="1008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4046" name="Line 13"/>
          <p:cNvSpPr>
            <a:spLocks noChangeShapeType="1"/>
          </p:cNvSpPr>
          <p:nvPr/>
        </p:nvSpPr>
        <p:spPr bwMode="auto">
          <a:xfrm flipV="1">
            <a:off x="7596188" y="2708275"/>
            <a:ext cx="0" cy="2160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4047" name="Text Box 14"/>
          <p:cNvSpPr txBox="1">
            <a:spLocks noChangeArrowheads="1"/>
          </p:cNvSpPr>
          <p:nvPr/>
        </p:nvSpPr>
        <p:spPr bwMode="auto">
          <a:xfrm>
            <a:off x="5724525" y="5084763"/>
            <a:ext cx="18335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s[n] = s(nT</a:t>
            </a:r>
            <a:r>
              <a:rPr kumimoji="0" lang="en-AU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</a:t>
            </a:r>
            <a:r>
              <a:rPr kumimoji="0" lang="en-AU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</a:p>
        </p:txBody>
      </p:sp>
      <p:sp>
        <p:nvSpPr>
          <p:cNvPr id="44048" name="Text Box 15"/>
          <p:cNvSpPr txBox="1">
            <a:spLocks noChangeArrowheads="1"/>
          </p:cNvSpPr>
          <p:nvPr/>
        </p:nvSpPr>
        <p:spPr bwMode="auto">
          <a:xfrm>
            <a:off x="8151813" y="4816475"/>
            <a:ext cx="354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</a:t>
            </a:r>
          </a:p>
        </p:txBody>
      </p:sp>
      <p:sp>
        <p:nvSpPr>
          <p:cNvPr id="44049" name="Text Box 16"/>
          <p:cNvSpPr txBox="1">
            <a:spLocks noChangeArrowheads="1"/>
          </p:cNvSpPr>
          <p:nvPr/>
        </p:nvSpPr>
        <p:spPr bwMode="auto">
          <a:xfrm>
            <a:off x="5219700" y="2205038"/>
            <a:ext cx="674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s[n]</a:t>
            </a:r>
          </a:p>
        </p:txBody>
      </p:sp>
      <p:sp>
        <p:nvSpPr>
          <p:cNvPr id="44050" name="Text Box 17"/>
          <p:cNvSpPr txBox="1">
            <a:spLocks noChangeArrowheads="1"/>
          </p:cNvSpPr>
          <p:nvPr/>
        </p:nvSpPr>
        <p:spPr bwMode="auto">
          <a:xfrm>
            <a:off x="1116013" y="4508500"/>
            <a:ext cx="28892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s[n]  Discrete time signal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      Discrete variable</a:t>
            </a:r>
          </a:p>
        </p:txBody>
      </p:sp>
      <p:graphicFrame>
        <p:nvGraphicFramePr>
          <p:cNvPr id="262162" name="Group 18"/>
          <p:cNvGraphicFramePr>
            <a:graphicFrameLocks noGrp="1"/>
          </p:cNvGraphicFramePr>
          <p:nvPr>
            <p:ph idx="1"/>
          </p:nvPr>
        </p:nvGraphicFramePr>
        <p:xfrm>
          <a:off x="468313" y="1989138"/>
          <a:ext cx="4341812" cy="1619250"/>
        </p:xfrm>
        <a:graphic>
          <a:graphicData uri="http://schemas.openxmlformats.org/drawingml/2006/table">
            <a:tbl>
              <a:tblPr/>
              <a:tblGrid>
                <a:gridCol w="709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4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4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92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87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40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40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40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39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s[n]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y[n]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4093" name="WordArt 60"/>
          <p:cNvSpPr>
            <a:spLocks noChangeArrowheads="1" noChangeShapeType="1" noTextEdit="1"/>
          </p:cNvSpPr>
          <p:nvPr/>
        </p:nvSpPr>
        <p:spPr bwMode="auto">
          <a:xfrm>
            <a:off x="6153150" y="0"/>
            <a:ext cx="2990850" cy="52387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1" u="none" strike="noStrike" kern="10" cap="none" spc="0" normalizeH="0" baseline="0" noProof="0">
                <a:ln>
                  <a:noFill/>
                </a:ln>
                <a:solidFill>
                  <a:srgbClr val="336699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/>
                <a:ea typeface="+mn-ea"/>
                <a:cs typeface="Times New Roman"/>
              </a:rPr>
              <a:t>DSP Algorithms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Mechatronics Design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FE810F-498F-434F-A6B8-68EAF7D66F82}" type="slidenum"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4506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t="23416" r="29329" b="19487"/>
          <a:stretch>
            <a:fillRect/>
          </a:stretch>
        </p:blipFill>
        <p:spPr bwMode="auto">
          <a:xfrm>
            <a:off x="539750" y="936625"/>
            <a:ext cx="8064500" cy="511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062" name="Oval 3"/>
          <p:cNvSpPr>
            <a:spLocks noChangeArrowheads="1"/>
          </p:cNvSpPr>
          <p:nvPr/>
        </p:nvSpPr>
        <p:spPr bwMode="auto">
          <a:xfrm>
            <a:off x="3348038" y="1557338"/>
            <a:ext cx="1223962" cy="3587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5063" name="Line 4"/>
          <p:cNvSpPr>
            <a:spLocks noChangeShapeType="1"/>
          </p:cNvSpPr>
          <p:nvPr/>
        </p:nvSpPr>
        <p:spPr bwMode="auto">
          <a:xfrm>
            <a:off x="3995738" y="1916113"/>
            <a:ext cx="215900" cy="144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5064" name="Oval 5"/>
          <p:cNvSpPr>
            <a:spLocks noChangeArrowheads="1"/>
          </p:cNvSpPr>
          <p:nvPr/>
        </p:nvSpPr>
        <p:spPr bwMode="auto">
          <a:xfrm>
            <a:off x="1835150" y="1557338"/>
            <a:ext cx="1223963" cy="3587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5065" name="Line 6"/>
          <p:cNvSpPr>
            <a:spLocks noChangeShapeType="1"/>
          </p:cNvSpPr>
          <p:nvPr/>
        </p:nvSpPr>
        <p:spPr bwMode="auto">
          <a:xfrm>
            <a:off x="2700338" y="1916113"/>
            <a:ext cx="215900" cy="144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5066" name="WordArt 7"/>
          <p:cNvSpPr>
            <a:spLocks noChangeArrowheads="1" noChangeShapeType="1" noTextEdit="1"/>
          </p:cNvSpPr>
          <p:nvPr/>
        </p:nvSpPr>
        <p:spPr bwMode="auto">
          <a:xfrm>
            <a:off x="6153150" y="0"/>
            <a:ext cx="2990850" cy="52387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1" u="none" strike="noStrike" kern="10" cap="none" spc="0" normalizeH="0" baseline="0" noProof="0">
                <a:ln>
                  <a:noFill/>
                </a:ln>
                <a:solidFill>
                  <a:srgbClr val="336699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/>
                <a:ea typeface="+mn-ea"/>
                <a:cs typeface="Times New Roman"/>
              </a:rPr>
              <a:t>DSP Algorithms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67544" y="764704"/>
            <a:ext cx="8229600" cy="1143000"/>
          </a:xfrm>
        </p:spPr>
        <p:txBody>
          <a:bodyPr/>
          <a:lstStyle/>
          <a:p>
            <a:r>
              <a:rPr lang="en-AU" dirty="0"/>
              <a:t>FIR Filtering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Mechatronics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89FCA04-CB4D-4BB0-8FC5-0F282F02575F}" type="slidenum">
              <a:rPr kumimoji="0" lang="en-US" sz="14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971600" y="2636912"/>
          <a:ext cx="7531100" cy="54864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Days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Temperature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S[n]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Average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y[n]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2555776" y="350100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ctangle 7"/>
          <p:cNvSpPr/>
          <p:nvPr/>
        </p:nvSpPr>
        <p:spPr>
          <a:xfrm>
            <a:off x="2390287" y="2060848"/>
            <a:ext cx="427553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y[n]=0.25*(x[n]+ x[n-1]+ x[n-2]+x[n-3])</a:t>
            </a:r>
          </a:p>
        </p:txBody>
      </p:sp>
    </p:spTree>
    <p:extLst>
      <p:ext uri="{BB962C8B-B14F-4D97-AF65-F5344CB8AC3E}">
        <p14:creationId xmlns:p14="http://schemas.microsoft.com/office/powerpoint/2010/main" val="2204339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89FCA04-CB4D-4BB0-8FC5-0F282F02575F}" type="slidenum">
              <a:rPr kumimoji="0" lang="en-US" sz="14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28053"/>
            <a:ext cx="8928991" cy="4012755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4EE5401-D334-4BBC-B95E-3923F5147790}"/>
              </a:ext>
            </a:extLst>
          </p:cNvPr>
          <p:cNvSpPr txBox="1">
            <a:spLocks/>
          </p:cNvSpPr>
          <p:nvPr/>
        </p:nvSpPr>
        <p:spPr>
          <a:xfrm>
            <a:off x="457200" y="781234"/>
            <a:ext cx="8229600" cy="642401"/>
          </a:xfrm>
          <a:prstGeom prst="rect">
            <a:avLst/>
          </a:prstGeom>
        </p:spPr>
        <p:txBody>
          <a:bodyPr vert="horz"/>
          <a:lstStyle>
            <a:lvl1pPr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buNone/>
              <a:defRPr sz="3600" b="1" i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1" i="0" u="none" strike="noStrike" kern="1200" cap="none" spc="0" normalizeH="0" baseline="0" noProof="0" dirty="0">
                <a:ln>
                  <a:noFill/>
                </a:ln>
                <a:solidFill>
                  <a:srgbClr val="DC291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Signal Conditioning – Filtering </a:t>
            </a:r>
          </a:p>
        </p:txBody>
      </p:sp>
    </p:spTree>
    <p:extLst>
      <p:ext uri="{BB962C8B-B14F-4D97-AF65-F5344CB8AC3E}">
        <p14:creationId xmlns:p14="http://schemas.microsoft.com/office/powerpoint/2010/main" val="3712494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89FCA04-CB4D-4BB0-8FC5-0F282F02575F}" type="slidenum">
              <a:rPr kumimoji="0" lang="en-US" sz="14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3" y="1377980"/>
            <a:ext cx="6886575" cy="4972050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2A1FB51-9EED-4DA7-AC5E-BEBE19E5C752}"/>
              </a:ext>
            </a:extLst>
          </p:cNvPr>
          <p:cNvSpPr txBox="1">
            <a:spLocks/>
          </p:cNvSpPr>
          <p:nvPr/>
        </p:nvSpPr>
        <p:spPr>
          <a:xfrm>
            <a:off x="457200" y="781234"/>
            <a:ext cx="8229600" cy="642401"/>
          </a:xfrm>
          <a:prstGeom prst="rect">
            <a:avLst/>
          </a:prstGeom>
        </p:spPr>
        <p:txBody>
          <a:bodyPr vert="horz"/>
          <a:lstStyle>
            <a:lvl1pPr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buNone/>
              <a:defRPr sz="3600" b="1" i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1" i="0" u="none" strike="noStrike" kern="1200" cap="none" spc="0" normalizeH="0" baseline="0" noProof="0" dirty="0">
                <a:ln>
                  <a:noFill/>
                </a:ln>
                <a:solidFill>
                  <a:srgbClr val="DC291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Signal Conditioning – Filtering </a:t>
            </a:r>
          </a:p>
        </p:txBody>
      </p:sp>
    </p:spTree>
    <p:extLst>
      <p:ext uri="{BB962C8B-B14F-4D97-AF65-F5344CB8AC3E}">
        <p14:creationId xmlns:p14="http://schemas.microsoft.com/office/powerpoint/2010/main" val="31136230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Signal Conditioning – Amplification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257299"/>
            <a:ext cx="8229600" cy="4371505"/>
          </a:xfrm>
        </p:spPr>
        <p:txBody>
          <a:bodyPr/>
          <a:lstStyle/>
          <a:p>
            <a:pPr lvl="1"/>
            <a:r>
              <a:rPr lang="en-AU" dirty="0">
                <a:solidFill>
                  <a:schemeClr val="bg1"/>
                </a:solidFill>
              </a:rPr>
              <a:t>Amplification</a:t>
            </a:r>
            <a:r>
              <a:rPr lang="en-AU" dirty="0"/>
              <a:t>:</a:t>
            </a:r>
          </a:p>
          <a:p>
            <a:pPr lvl="2"/>
            <a:r>
              <a:rPr lang="en-AU" dirty="0"/>
              <a:t>Increase voltage level to better match the </a:t>
            </a:r>
            <a:r>
              <a:rPr lang="en-AU" dirty="0" err="1"/>
              <a:t>DAQ</a:t>
            </a:r>
            <a:r>
              <a:rPr lang="en-AU" dirty="0"/>
              <a:t> input range, thereby increasing the measurement resolution and sensitivity.</a:t>
            </a:r>
          </a:p>
          <a:p>
            <a:pPr lvl="2"/>
            <a:r>
              <a:rPr lang="en-AU" dirty="0"/>
              <a:t>Typical: Thermocouples, strain gages.</a:t>
            </a:r>
          </a:p>
        </p:txBody>
      </p:sp>
      <p:sp>
        <p:nvSpPr>
          <p:cNvPr id="4" name="Rectangle 3"/>
          <p:cNvSpPr/>
          <p:nvPr/>
        </p:nvSpPr>
        <p:spPr>
          <a:xfrm>
            <a:off x="3200400" y="3440430"/>
            <a:ext cx="2606040" cy="12001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2"/>
                </a:solidFill>
              </a:rPr>
              <a:t>Amplifier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388870" y="4040505"/>
            <a:ext cx="81153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806440" y="4011930"/>
            <a:ext cx="81153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Freeform 6"/>
          <p:cNvSpPr/>
          <p:nvPr/>
        </p:nvSpPr>
        <p:spPr>
          <a:xfrm>
            <a:off x="1062990" y="3806189"/>
            <a:ext cx="1188720" cy="444523"/>
          </a:xfrm>
          <a:custGeom>
            <a:avLst/>
            <a:gdLst>
              <a:gd name="connsiteX0" fmla="*/ 0 w 1188720"/>
              <a:gd name="connsiteY0" fmla="*/ 433025 h 706098"/>
              <a:gd name="connsiteX1" fmla="*/ 102870 w 1188720"/>
              <a:gd name="connsiteY1" fmla="*/ 261575 h 706098"/>
              <a:gd name="connsiteX2" fmla="*/ 251460 w 1188720"/>
              <a:gd name="connsiteY2" fmla="*/ 501605 h 706098"/>
              <a:gd name="connsiteX3" fmla="*/ 331470 w 1188720"/>
              <a:gd name="connsiteY3" fmla="*/ 433025 h 706098"/>
              <a:gd name="connsiteX4" fmla="*/ 457200 w 1188720"/>
              <a:gd name="connsiteY4" fmla="*/ 695915 h 706098"/>
              <a:gd name="connsiteX5" fmla="*/ 628650 w 1188720"/>
              <a:gd name="connsiteY5" fmla="*/ 21545 h 706098"/>
              <a:gd name="connsiteX6" fmla="*/ 765810 w 1188720"/>
              <a:gd name="connsiteY6" fmla="*/ 181565 h 706098"/>
              <a:gd name="connsiteX7" fmla="*/ 834390 w 1188720"/>
              <a:gd name="connsiteY7" fmla="*/ 330155 h 706098"/>
              <a:gd name="connsiteX8" fmla="*/ 914400 w 1188720"/>
              <a:gd name="connsiteY8" fmla="*/ 181565 h 706098"/>
              <a:gd name="connsiteX9" fmla="*/ 1062990 w 1188720"/>
              <a:gd name="connsiteY9" fmla="*/ 490175 h 706098"/>
              <a:gd name="connsiteX10" fmla="*/ 1188720 w 1188720"/>
              <a:gd name="connsiteY10" fmla="*/ 284435 h 706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8720" h="706098">
                <a:moveTo>
                  <a:pt x="0" y="433025"/>
                </a:moveTo>
                <a:cubicBezTo>
                  <a:pt x="30480" y="341585"/>
                  <a:pt x="60960" y="250145"/>
                  <a:pt x="102870" y="261575"/>
                </a:cubicBezTo>
                <a:cubicBezTo>
                  <a:pt x="144780" y="273005"/>
                  <a:pt x="213360" y="473030"/>
                  <a:pt x="251460" y="501605"/>
                </a:cubicBezTo>
                <a:cubicBezTo>
                  <a:pt x="289560" y="530180"/>
                  <a:pt x="297180" y="400640"/>
                  <a:pt x="331470" y="433025"/>
                </a:cubicBezTo>
                <a:cubicBezTo>
                  <a:pt x="365760" y="465410"/>
                  <a:pt x="407670" y="764495"/>
                  <a:pt x="457200" y="695915"/>
                </a:cubicBezTo>
                <a:cubicBezTo>
                  <a:pt x="506730" y="627335"/>
                  <a:pt x="577215" y="107270"/>
                  <a:pt x="628650" y="21545"/>
                </a:cubicBezTo>
                <a:cubicBezTo>
                  <a:pt x="680085" y="-64180"/>
                  <a:pt x="731520" y="130130"/>
                  <a:pt x="765810" y="181565"/>
                </a:cubicBezTo>
                <a:cubicBezTo>
                  <a:pt x="800100" y="233000"/>
                  <a:pt x="809625" y="330155"/>
                  <a:pt x="834390" y="330155"/>
                </a:cubicBezTo>
                <a:cubicBezTo>
                  <a:pt x="859155" y="330155"/>
                  <a:pt x="876300" y="154895"/>
                  <a:pt x="914400" y="181565"/>
                </a:cubicBezTo>
                <a:cubicBezTo>
                  <a:pt x="952500" y="208235"/>
                  <a:pt x="1017270" y="473030"/>
                  <a:pt x="1062990" y="490175"/>
                </a:cubicBezTo>
                <a:cubicBezTo>
                  <a:pt x="1108710" y="507320"/>
                  <a:pt x="1148715" y="395877"/>
                  <a:pt x="1188720" y="284435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Freeform 11"/>
          <p:cNvSpPr/>
          <p:nvPr/>
        </p:nvSpPr>
        <p:spPr>
          <a:xfrm>
            <a:off x="6835140" y="3051810"/>
            <a:ext cx="1188720" cy="1643425"/>
          </a:xfrm>
          <a:custGeom>
            <a:avLst/>
            <a:gdLst>
              <a:gd name="connsiteX0" fmla="*/ 0 w 1188720"/>
              <a:gd name="connsiteY0" fmla="*/ 433025 h 706098"/>
              <a:gd name="connsiteX1" fmla="*/ 102870 w 1188720"/>
              <a:gd name="connsiteY1" fmla="*/ 261575 h 706098"/>
              <a:gd name="connsiteX2" fmla="*/ 251460 w 1188720"/>
              <a:gd name="connsiteY2" fmla="*/ 501605 h 706098"/>
              <a:gd name="connsiteX3" fmla="*/ 331470 w 1188720"/>
              <a:gd name="connsiteY3" fmla="*/ 433025 h 706098"/>
              <a:gd name="connsiteX4" fmla="*/ 457200 w 1188720"/>
              <a:gd name="connsiteY4" fmla="*/ 695915 h 706098"/>
              <a:gd name="connsiteX5" fmla="*/ 628650 w 1188720"/>
              <a:gd name="connsiteY5" fmla="*/ 21545 h 706098"/>
              <a:gd name="connsiteX6" fmla="*/ 765810 w 1188720"/>
              <a:gd name="connsiteY6" fmla="*/ 181565 h 706098"/>
              <a:gd name="connsiteX7" fmla="*/ 834390 w 1188720"/>
              <a:gd name="connsiteY7" fmla="*/ 330155 h 706098"/>
              <a:gd name="connsiteX8" fmla="*/ 914400 w 1188720"/>
              <a:gd name="connsiteY8" fmla="*/ 181565 h 706098"/>
              <a:gd name="connsiteX9" fmla="*/ 1062990 w 1188720"/>
              <a:gd name="connsiteY9" fmla="*/ 490175 h 706098"/>
              <a:gd name="connsiteX10" fmla="*/ 1188720 w 1188720"/>
              <a:gd name="connsiteY10" fmla="*/ 284435 h 706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8720" h="706098">
                <a:moveTo>
                  <a:pt x="0" y="433025"/>
                </a:moveTo>
                <a:cubicBezTo>
                  <a:pt x="30480" y="341585"/>
                  <a:pt x="60960" y="250145"/>
                  <a:pt x="102870" y="261575"/>
                </a:cubicBezTo>
                <a:cubicBezTo>
                  <a:pt x="144780" y="273005"/>
                  <a:pt x="213360" y="473030"/>
                  <a:pt x="251460" y="501605"/>
                </a:cubicBezTo>
                <a:cubicBezTo>
                  <a:pt x="289560" y="530180"/>
                  <a:pt x="297180" y="400640"/>
                  <a:pt x="331470" y="433025"/>
                </a:cubicBezTo>
                <a:cubicBezTo>
                  <a:pt x="365760" y="465410"/>
                  <a:pt x="407670" y="764495"/>
                  <a:pt x="457200" y="695915"/>
                </a:cubicBezTo>
                <a:cubicBezTo>
                  <a:pt x="506730" y="627335"/>
                  <a:pt x="577215" y="107270"/>
                  <a:pt x="628650" y="21545"/>
                </a:cubicBezTo>
                <a:cubicBezTo>
                  <a:pt x="680085" y="-64180"/>
                  <a:pt x="731520" y="130130"/>
                  <a:pt x="765810" y="181565"/>
                </a:cubicBezTo>
                <a:cubicBezTo>
                  <a:pt x="800100" y="233000"/>
                  <a:pt x="809625" y="330155"/>
                  <a:pt x="834390" y="330155"/>
                </a:cubicBezTo>
                <a:cubicBezTo>
                  <a:pt x="859155" y="330155"/>
                  <a:pt x="876300" y="154895"/>
                  <a:pt x="914400" y="181565"/>
                </a:cubicBezTo>
                <a:cubicBezTo>
                  <a:pt x="952500" y="208235"/>
                  <a:pt x="1017270" y="473030"/>
                  <a:pt x="1062990" y="490175"/>
                </a:cubicBezTo>
                <a:cubicBezTo>
                  <a:pt x="1108710" y="507320"/>
                  <a:pt x="1148715" y="395877"/>
                  <a:pt x="1188720" y="284435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7069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Mechatronics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3F0EEAF-D11F-499A-B165-21A7DC67DE34}" type="slidenum"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920575" y="621437"/>
            <a:ext cx="7078206" cy="988153"/>
          </a:xfrm>
        </p:spPr>
        <p:txBody>
          <a:bodyPr/>
          <a:lstStyle/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defRPr/>
            </a:pPr>
            <a:r>
              <a:rPr lang="en-AU" sz="3600" b="1" dirty="0">
                <a:solidFill>
                  <a:srgbClr val="000099"/>
                </a:solidFill>
                <a:ea typeface="+mn-ea"/>
                <a:cs typeface="+mn-cs"/>
              </a:rPr>
              <a:t>Teams’ Allocation</a:t>
            </a:r>
            <a:br>
              <a:rPr lang="en-AU" sz="3600" b="1" dirty="0">
                <a:solidFill>
                  <a:srgbClr val="000099"/>
                </a:solidFill>
                <a:ea typeface="+mn-ea"/>
                <a:cs typeface="+mn-cs"/>
              </a:rPr>
            </a:br>
            <a:r>
              <a:rPr lang="en-AU" sz="3600" b="1" dirty="0">
                <a:solidFill>
                  <a:srgbClr val="FF0000"/>
                </a:solidFill>
                <a:ea typeface="+mn-ea"/>
                <a:cs typeface="+mn-cs"/>
              </a:rPr>
              <a:t>Collection of Design Kits</a:t>
            </a:r>
            <a:endParaRPr lang="en-AU" sz="3600" b="1" dirty="0">
              <a:solidFill>
                <a:srgbClr val="FF0000"/>
              </a:solidFill>
            </a:endParaRPr>
          </a:p>
        </p:txBody>
      </p:sp>
      <p:pic>
        <p:nvPicPr>
          <p:cNvPr id="8" name="Picture 2" descr="C:\scratch\2016 September Archive All\2018 MANU 1381\2018 M1 Lecture\IMG_859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28800"/>
            <a:ext cx="6805264" cy="5103948"/>
          </a:xfrm>
          <a:prstGeom prst="rect">
            <a:avLst/>
          </a:prstGeom>
          <a:noFill/>
          <a:effectLst>
            <a:glow rad="127000">
              <a:schemeClr val="accent1">
                <a:lumMod val="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64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Signal Conditioning – Amplification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One popular device for signal amplification is the </a:t>
            </a:r>
            <a:r>
              <a:rPr lang="en-AU" dirty="0">
                <a:solidFill>
                  <a:schemeClr val="bg1"/>
                </a:solidFill>
              </a:rPr>
              <a:t>operational amplifier</a:t>
            </a:r>
            <a:r>
              <a:rPr lang="en-AU" dirty="0"/>
              <a:t>.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It is a </a:t>
            </a:r>
            <a:r>
              <a:rPr lang="en-AU" dirty="0">
                <a:solidFill>
                  <a:schemeClr val="bg1"/>
                </a:solidFill>
              </a:rPr>
              <a:t>differential amplifier</a:t>
            </a:r>
            <a:r>
              <a:rPr lang="en-AU" dirty="0"/>
              <a:t>, i.e. it amplifies the difference between its + and – inputs:</a:t>
            </a:r>
          </a:p>
          <a:p>
            <a:endParaRPr lang="en-AU" dirty="0"/>
          </a:p>
          <a:p>
            <a:r>
              <a:rPr lang="en-AU" dirty="0"/>
              <a:t>An ideal op amp has infinite gain (</a:t>
            </a:r>
            <a:r>
              <a:rPr lang="el-GR" dirty="0"/>
              <a:t>α</a:t>
            </a:r>
            <a:r>
              <a:rPr lang="en-AU" dirty="0"/>
              <a:t>).</a:t>
            </a:r>
          </a:p>
          <a:p>
            <a:r>
              <a:rPr lang="en-AU" dirty="0"/>
              <a:t>In practice, this value is about 10</a:t>
            </a:r>
            <a:r>
              <a:rPr lang="en-AU" baseline="30000" dirty="0"/>
              <a:t>5</a:t>
            </a:r>
            <a:r>
              <a:rPr lang="en-AU" dirty="0"/>
              <a:t>.</a:t>
            </a:r>
          </a:p>
          <a:p>
            <a:endParaRPr lang="en-AU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521" y="1731434"/>
            <a:ext cx="2486025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108" y="1700344"/>
            <a:ext cx="3783947" cy="21195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96933" y="3377427"/>
            <a:ext cx="381201" cy="2616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AU" sz="1100" b="1" dirty="0">
                <a:solidFill>
                  <a:schemeClr val="tx2"/>
                </a:solidFill>
              </a:rPr>
              <a:t>V-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5901182"/>
              </p:ext>
            </p:extLst>
          </p:nvPr>
        </p:nvGraphicFramePr>
        <p:xfrm>
          <a:off x="2844800" y="4468284"/>
          <a:ext cx="25400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7" name="Equation" r:id="rId5" imgW="2539800" imgH="291960" progId="Equation.3">
                  <p:embed/>
                </p:oleObj>
              </mc:Choice>
              <mc:Fallback>
                <p:oleObj name="Equation" r:id="rId5" imgW="2539800" imgH="2919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44800" y="4468284"/>
                        <a:ext cx="2540000" cy="29210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236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Signal Conditioning – Amplification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Using the gain of 10</a:t>
            </a:r>
            <a:r>
              <a:rPr lang="en-AU" baseline="30000" dirty="0"/>
              <a:t>5</a:t>
            </a:r>
            <a:r>
              <a:rPr lang="en-AU" dirty="0"/>
              <a:t>, we get the following output values based on input difference:</a:t>
            </a:r>
          </a:p>
          <a:p>
            <a:endParaRPr lang="en-AU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452220"/>
              </p:ext>
            </p:extLst>
          </p:nvPr>
        </p:nvGraphicFramePr>
        <p:xfrm>
          <a:off x="1055370" y="2662084"/>
          <a:ext cx="6096000" cy="29667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Input Difference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Output (V)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1</a:t>
                      </a:r>
                      <a:r>
                        <a:rPr lang="en-AU" baseline="0" dirty="0">
                          <a:solidFill>
                            <a:schemeClr val="tx2"/>
                          </a:solidFill>
                        </a:rPr>
                        <a:t> x 10</a:t>
                      </a:r>
                      <a:r>
                        <a:rPr lang="en-AU" baseline="30000" dirty="0">
                          <a:solidFill>
                            <a:schemeClr val="tx2"/>
                          </a:solidFill>
                        </a:rPr>
                        <a:t>-6</a:t>
                      </a:r>
                      <a:endParaRPr lang="en-AU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1</a:t>
                      </a:r>
                      <a:r>
                        <a:rPr lang="en-AU" baseline="0" dirty="0">
                          <a:solidFill>
                            <a:schemeClr val="tx2"/>
                          </a:solidFill>
                        </a:rPr>
                        <a:t> x 10</a:t>
                      </a:r>
                      <a:r>
                        <a:rPr lang="en-AU" baseline="30000" dirty="0">
                          <a:solidFill>
                            <a:schemeClr val="tx2"/>
                          </a:solidFill>
                        </a:rPr>
                        <a:t>-5</a:t>
                      </a:r>
                      <a:endParaRPr lang="en-AU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1</a:t>
                      </a:r>
                      <a:r>
                        <a:rPr lang="en-AU" baseline="0" dirty="0">
                          <a:solidFill>
                            <a:schemeClr val="tx2"/>
                          </a:solidFill>
                        </a:rPr>
                        <a:t> x 10</a:t>
                      </a:r>
                      <a:r>
                        <a:rPr lang="en-AU" baseline="30000" dirty="0">
                          <a:solidFill>
                            <a:schemeClr val="tx2"/>
                          </a:solidFill>
                        </a:rPr>
                        <a:t>-4</a:t>
                      </a:r>
                      <a:endParaRPr lang="en-AU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1</a:t>
                      </a:r>
                      <a:r>
                        <a:rPr lang="en-AU" baseline="0" dirty="0">
                          <a:solidFill>
                            <a:schemeClr val="tx2"/>
                          </a:solidFill>
                        </a:rPr>
                        <a:t> x 10</a:t>
                      </a:r>
                      <a:r>
                        <a:rPr lang="en-AU" baseline="30000" dirty="0">
                          <a:solidFill>
                            <a:schemeClr val="tx2"/>
                          </a:solidFill>
                        </a:rPr>
                        <a:t>-3</a:t>
                      </a:r>
                      <a:endParaRPr lang="en-AU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1</a:t>
                      </a:r>
                      <a:r>
                        <a:rPr lang="en-AU" baseline="0" dirty="0">
                          <a:solidFill>
                            <a:schemeClr val="tx2"/>
                          </a:solidFill>
                        </a:rPr>
                        <a:t> x 10</a:t>
                      </a:r>
                      <a:r>
                        <a:rPr lang="en-AU" baseline="30000" dirty="0">
                          <a:solidFill>
                            <a:schemeClr val="tx2"/>
                          </a:solidFill>
                        </a:rPr>
                        <a:t>-2</a:t>
                      </a:r>
                      <a:endParaRPr lang="en-AU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1,000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1</a:t>
                      </a:r>
                      <a:r>
                        <a:rPr lang="en-AU" baseline="0" dirty="0">
                          <a:solidFill>
                            <a:schemeClr val="tx2"/>
                          </a:solidFill>
                        </a:rPr>
                        <a:t> x 10</a:t>
                      </a:r>
                      <a:r>
                        <a:rPr lang="en-AU" baseline="30000" dirty="0">
                          <a:solidFill>
                            <a:schemeClr val="tx2"/>
                          </a:solidFill>
                        </a:rPr>
                        <a:t>-1</a:t>
                      </a:r>
                      <a:endParaRPr lang="en-AU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10,000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100,000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1426072"/>
              </p:ext>
            </p:extLst>
          </p:nvPr>
        </p:nvGraphicFramePr>
        <p:xfrm>
          <a:off x="2993390" y="1926273"/>
          <a:ext cx="25400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3" name="Equation" r:id="rId3" imgW="2539800" imgH="291960" progId="Equation.3">
                  <p:embed/>
                </p:oleObj>
              </mc:Choice>
              <mc:Fallback>
                <p:oleObj name="Equation" r:id="rId3" imgW="2539800" imgH="29196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3390" y="1926273"/>
                        <a:ext cx="2540000" cy="292100"/>
                      </a:xfrm>
                      <a:prstGeom prst="rect">
                        <a:avLst/>
                      </a:prstGeom>
                      <a:solidFill>
                        <a:srgbClr val="BFBFB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ight Brace 5"/>
          <p:cNvSpPr/>
          <p:nvPr/>
        </p:nvSpPr>
        <p:spPr>
          <a:xfrm>
            <a:off x="7303770" y="4139079"/>
            <a:ext cx="274320" cy="148336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/>
          <p:cNvSpPr txBox="1"/>
          <p:nvPr/>
        </p:nvSpPr>
        <p:spPr>
          <a:xfrm>
            <a:off x="7669530" y="4557593"/>
            <a:ext cx="1291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But is this possible?</a:t>
            </a:r>
          </a:p>
        </p:txBody>
      </p:sp>
    </p:spTree>
    <p:extLst>
      <p:ext uri="{BB962C8B-B14F-4D97-AF65-F5344CB8AC3E}">
        <p14:creationId xmlns:p14="http://schemas.microsoft.com/office/powerpoint/2010/main" val="960362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Signal Conditioning – Amplification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AU" dirty="0"/>
              <a:t>The op amp output is limited to the positive and negative supply.</a:t>
            </a:r>
          </a:p>
          <a:p>
            <a:pPr lvl="1"/>
            <a:r>
              <a:rPr lang="en-AU" dirty="0"/>
              <a:t>Therefore if you supply +/-15V, then the maximum output is 15V and the minimum is -15V.</a:t>
            </a:r>
          </a:p>
          <a:p>
            <a:pPr lvl="1"/>
            <a:endParaRPr lang="en-AU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08" y="3148754"/>
            <a:ext cx="2486025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3">
            <a:extLst>
              <a:ext uri="{FF2B5EF4-FFF2-40B4-BE49-F238E27FC236}">
                <a16:creationId xmlns:a16="http://schemas.microsoft.com/office/drawing/2014/main" id="{6E876AD1-D35C-4B1D-8EDF-95A560841566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2565400"/>
            <a:ext cx="1376362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 Box 4">
            <a:extLst>
              <a:ext uri="{FF2B5EF4-FFF2-40B4-BE49-F238E27FC236}">
                <a16:creationId xmlns:a16="http://schemas.microsoft.com/office/drawing/2014/main" id="{4B4DDEC8-A935-450A-9CB2-F4AE854577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2384" y="2996407"/>
            <a:ext cx="1631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panose="020B0604020202020204" pitchFamily="34" charset="0"/>
              </a:rPr>
              <a:t>Inverting Input</a:t>
            </a:r>
          </a:p>
        </p:txBody>
      </p:sp>
      <p:sp>
        <p:nvSpPr>
          <p:cNvPr id="24" name="Text Box 5">
            <a:extLst>
              <a:ext uri="{FF2B5EF4-FFF2-40B4-BE49-F238E27FC236}">
                <a16:creationId xmlns:a16="http://schemas.microsoft.com/office/drawing/2014/main" id="{FDDCA0C2-6FCB-4D16-9997-FC6C2C26C5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149725"/>
            <a:ext cx="2114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</a:rPr>
              <a:t>Non Inverting Input</a:t>
            </a:r>
          </a:p>
        </p:txBody>
      </p:sp>
      <p:sp>
        <p:nvSpPr>
          <p:cNvPr id="25" name="Text Box 6">
            <a:extLst>
              <a:ext uri="{FF2B5EF4-FFF2-40B4-BE49-F238E27FC236}">
                <a16:creationId xmlns:a16="http://schemas.microsoft.com/office/drawing/2014/main" id="{35E9452B-4CC6-4D5B-8515-08D28B1257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2950" y="3573463"/>
            <a:ext cx="3476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∞</a:t>
            </a:r>
          </a:p>
        </p:txBody>
      </p:sp>
      <p:sp>
        <p:nvSpPr>
          <p:cNvPr id="26" name="Text Box 7">
            <a:extLst>
              <a:ext uri="{FF2B5EF4-FFF2-40B4-BE49-F238E27FC236}">
                <a16:creationId xmlns:a16="http://schemas.microsoft.com/office/drawing/2014/main" id="{4384CA34-8BC6-4E4A-8F89-27F5AE9AA1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7825" y="4002088"/>
            <a:ext cx="869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Output</a:t>
            </a:r>
          </a:p>
        </p:txBody>
      </p:sp>
      <p:sp>
        <p:nvSpPr>
          <p:cNvPr id="27" name="Line 8">
            <a:extLst>
              <a:ext uri="{FF2B5EF4-FFF2-40B4-BE49-F238E27FC236}">
                <a16:creationId xmlns:a16="http://schemas.microsoft.com/office/drawing/2014/main" id="{A94E49CA-CB02-4D3B-9C86-7F1FB65CF16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667625" y="4005263"/>
            <a:ext cx="330200" cy="2222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8" name="Text Box 9">
            <a:extLst>
              <a:ext uri="{FF2B5EF4-FFF2-40B4-BE49-F238E27FC236}">
                <a16:creationId xmlns:a16="http://schemas.microsoft.com/office/drawing/2014/main" id="{F3B40A68-9068-4BEB-9F37-D29B7F65B8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3038" y="3448050"/>
            <a:ext cx="654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Vout</a:t>
            </a:r>
            <a:endParaRPr kumimoji="0" lang="en-AU" altLang="en-US" sz="18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9" name="Text Box 10">
            <a:extLst>
              <a:ext uri="{FF2B5EF4-FFF2-40B4-BE49-F238E27FC236}">
                <a16:creationId xmlns:a16="http://schemas.microsoft.com/office/drawing/2014/main" id="{E136AF24-0B18-4639-83BE-D8315B474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3621" y="3213100"/>
            <a:ext cx="412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V-</a:t>
            </a:r>
          </a:p>
        </p:txBody>
      </p:sp>
      <p:sp>
        <p:nvSpPr>
          <p:cNvPr id="30" name="Text Box 11">
            <a:extLst>
              <a:ext uri="{FF2B5EF4-FFF2-40B4-BE49-F238E27FC236}">
                <a16:creationId xmlns:a16="http://schemas.microsoft.com/office/drawing/2014/main" id="{0507B57F-A4EF-4D8C-96D8-81C116FE96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1580" y="3940177"/>
            <a:ext cx="4699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V+</a:t>
            </a:r>
          </a:p>
        </p:txBody>
      </p:sp>
      <p:sp>
        <p:nvSpPr>
          <p:cNvPr id="31" name="Text Box 13">
            <a:extLst>
              <a:ext uri="{FF2B5EF4-FFF2-40B4-BE49-F238E27FC236}">
                <a16:creationId xmlns:a16="http://schemas.microsoft.com/office/drawing/2014/main" id="{F4632CC7-AD93-4351-8B2B-F8B1623C07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6688" y="2205038"/>
            <a:ext cx="1314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Open Loop</a:t>
            </a:r>
          </a:p>
        </p:txBody>
      </p:sp>
      <p:sp>
        <p:nvSpPr>
          <p:cNvPr id="32" name="Line 21">
            <a:extLst>
              <a:ext uri="{FF2B5EF4-FFF2-40B4-BE49-F238E27FC236}">
                <a16:creationId xmlns:a16="http://schemas.microsoft.com/office/drawing/2014/main" id="{51FAD558-A039-491A-B71B-001CC1F8913A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0425" y="3573463"/>
            <a:ext cx="6477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3" name="Line 22">
            <a:extLst>
              <a:ext uri="{FF2B5EF4-FFF2-40B4-BE49-F238E27FC236}">
                <a16:creationId xmlns:a16="http://schemas.microsoft.com/office/drawing/2014/main" id="{DB068473-2E81-4BFE-822D-578321419D7E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1863" y="3940175"/>
            <a:ext cx="5762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4" name="Text Box 23">
            <a:extLst>
              <a:ext uri="{FF2B5EF4-FFF2-40B4-BE49-F238E27FC236}">
                <a16:creationId xmlns:a16="http://schemas.microsoft.com/office/drawing/2014/main" id="{FCEE717C-FEA5-4474-8B32-7916948719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2232" y="3396456"/>
            <a:ext cx="323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I-</a:t>
            </a:r>
          </a:p>
        </p:txBody>
      </p:sp>
      <p:sp>
        <p:nvSpPr>
          <p:cNvPr id="35" name="Text Box 24">
            <a:extLst>
              <a:ext uri="{FF2B5EF4-FFF2-40B4-BE49-F238E27FC236}">
                <a16:creationId xmlns:a16="http://schemas.microsoft.com/office/drawing/2014/main" id="{0D7A357B-AC3D-4842-873B-4CB00C0619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2438" y="3749676"/>
            <a:ext cx="381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I+</a:t>
            </a:r>
          </a:p>
        </p:txBody>
      </p:sp>
      <p:sp>
        <p:nvSpPr>
          <p:cNvPr id="36" name="Text Box 25">
            <a:extLst>
              <a:ext uri="{FF2B5EF4-FFF2-40B4-BE49-F238E27FC236}">
                <a16:creationId xmlns:a16="http://schemas.microsoft.com/office/drawing/2014/main" id="{7C02468B-557C-4C11-8633-93D5F942E6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2363" y="4516438"/>
            <a:ext cx="1943100" cy="193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AU" alt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panose="020B0604020202020204" pitchFamily="34" charset="0"/>
              </a:rPr>
              <a:t>Zin,+,-=</a:t>
            </a:r>
            <a:r>
              <a:rPr kumimoji="0" lang="en-AU" alt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∞</a:t>
            </a:r>
            <a:r>
              <a:rPr kumimoji="0" lang="en-AU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panose="020B0604020202020204" pitchFamily="34" charset="0"/>
              </a:rPr>
              <a:t> </a:t>
            </a: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AU" alt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panose="020B0604020202020204" pitchFamily="34" charset="0"/>
              </a:rPr>
              <a:t>I</a:t>
            </a:r>
            <a:r>
              <a:rPr kumimoji="0" lang="en-AU" altLang="en-US" sz="2400" b="0" i="1" u="none" strike="noStrike" kern="0" cap="none" spc="0" normalizeH="0" baseline="-2500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panose="020B0604020202020204" pitchFamily="34" charset="0"/>
              </a:rPr>
              <a:t>+</a:t>
            </a:r>
            <a:r>
              <a:rPr kumimoji="0" lang="en-AU" alt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panose="020B0604020202020204" pitchFamily="34" charset="0"/>
              </a:rPr>
              <a:t>=I</a:t>
            </a:r>
            <a:r>
              <a:rPr kumimoji="0" lang="en-AU" altLang="en-US" sz="2400" b="0" i="1" u="none" strike="noStrike" kern="0" cap="none" spc="0" normalizeH="0" baseline="-2500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panose="020B0604020202020204" pitchFamily="34" charset="0"/>
              </a:rPr>
              <a:t>-</a:t>
            </a:r>
            <a:r>
              <a:rPr kumimoji="0" lang="en-AU" alt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panose="020B0604020202020204" pitchFamily="34" charset="0"/>
              </a:rPr>
              <a:t>=0</a:t>
            </a: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AU" alt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panose="020B0604020202020204" pitchFamily="34" charset="0"/>
              </a:rPr>
              <a:t>G=∞</a:t>
            </a: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AU" alt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panose="020B0604020202020204" pitchFamily="34" charset="0"/>
              </a:rPr>
              <a:t>V</a:t>
            </a:r>
            <a:r>
              <a:rPr kumimoji="0" lang="en-AU" altLang="en-US" sz="2400" b="0" i="1" u="none" strike="noStrike" kern="0" cap="none" spc="0" normalizeH="0" baseline="-2500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panose="020B0604020202020204" pitchFamily="34" charset="0"/>
              </a:rPr>
              <a:t>+</a:t>
            </a:r>
            <a:r>
              <a:rPr kumimoji="0" lang="en-AU" alt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panose="020B0604020202020204" pitchFamily="34" charset="0"/>
              </a:rPr>
              <a:t>=V</a:t>
            </a:r>
            <a:r>
              <a:rPr kumimoji="0" lang="en-AU" altLang="en-US" sz="2400" b="0" i="1" u="none" strike="noStrike" kern="0" cap="none" spc="0" normalizeH="0" baseline="-2500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panose="020B0604020202020204" pitchFamily="34" charset="0"/>
              </a:rPr>
              <a:t>-</a:t>
            </a: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AU" altLang="en-US" sz="2400" b="0" i="1" u="none" strike="noStrike" kern="0" cap="none" spc="0" normalizeH="0" baseline="0" noProof="0" dirty="0" err="1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panose="020B0604020202020204" pitchFamily="34" charset="0"/>
              </a:rPr>
              <a:t>Z</a:t>
            </a:r>
            <a:r>
              <a:rPr kumimoji="0" lang="en-AU" altLang="en-US" sz="2400" b="0" i="1" u="none" strike="noStrike" kern="0" cap="none" spc="0" normalizeH="0" baseline="-25000" noProof="0" dirty="0" err="1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panose="020B0604020202020204" pitchFamily="34" charset="0"/>
              </a:rPr>
              <a:t>out</a:t>
            </a:r>
            <a:r>
              <a:rPr kumimoji="0" lang="en-AU" alt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panose="020B0604020202020204" pitchFamily="34" charset="0"/>
              </a:rPr>
              <a:t>=0</a:t>
            </a:r>
          </a:p>
        </p:txBody>
      </p:sp>
    </p:spTree>
    <p:extLst>
      <p:ext uri="{BB962C8B-B14F-4D97-AF65-F5344CB8AC3E}">
        <p14:creationId xmlns:p14="http://schemas.microsoft.com/office/powerpoint/2010/main" val="4651093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Signal Conditioning – Amplification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Because the amplification gain is so huge (10</a:t>
            </a:r>
            <a:r>
              <a:rPr lang="en-AU" baseline="30000" dirty="0"/>
              <a:t>5</a:t>
            </a:r>
            <a:r>
              <a:rPr lang="en-AU" dirty="0"/>
              <a:t>), an op amp in this form almost always goes into saturation, even with input difference of 15/10</a:t>
            </a:r>
            <a:r>
              <a:rPr lang="en-AU" baseline="30000" dirty="0"/>
              <a:t>5</a:t>
            </a:r>
            <a:r>
              <a:rPr lang="en-AU" dirty="0"/>
              <a:t>V.</a:t>
            </a:r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r>
              <a:rPr lang="en-AU" dirty="0"/>
              <a:t>Not very useful this way…</a:t>
            </a:r>
          </a:p>
          <a:p>
            <a:endParaRPr lang="en-AU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409506"/>
              </p:ext>
            </p:extLst>
          </p:nvPr>
        </p:nvGraphicFramePr>
        <p:xfrm>
          <a:off x="723900" y="2276496"/>
          <a:ext cx="3562350" cy="32359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781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1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Input Difference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Output (V)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1</a:t>
                      </a:r>
                      <a:r>
                        <a:rPr lang="en-AU" baseline="0" dirty="0">
                          <a:solidFill>
                            <a:schemeClr val="tx2"/>
                          </a:solidFill>
                        </a:rPr>
                        <a:t> x 10</a:t>
                      </a:r>
                      <a:r>
                        <a:rPr lang="en-AU" baseline="30000" dirty="0">
                          <a:solidFill>
                            <a:schemeClr val="tx2"/>
                          </a:solidFill>
                        </a:rPr>
                        <a:t>-6</a:t>
                      </a:r>
                      <a:endParaRPr lang="en-AU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1</a:t>
                      </a:r>
                      <a:r>
                        <a:rPr lang="en-AU" baseline="0" dirty="0">
                          <a:solidFill>
                            <a:schemeClr val="tx2"/>
                          </a:solidFill>
                        </a:rPr>
                        <a:t> x 10</a:t>
                      </a:r>
                      <a:r>
                        <a:rPr lang="en-AU" baseline="30000" dirty="0">
                          <a:solidFill>
                            <a:schemeClr val="tx2"/>
                          </a:solidFill>
                        </a:rPr>
                        <a:t>-5</a:t>
                      </a:r>
                      <a:endParaRPr lang="en-AU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1</a:t>
                      </a:r>
                      <a:r>
                        <a:rPr lang="en-AU" baseline="0" dirty="0">
                          <a:solidFill>
                            <a:schemeClr val="tx2"/>
                          </a:solidFill>
                        </a:rPr>
                        <a:t> x 10</a:t>
                      </a:r>
                      <a:r>
                        <a:rPr lang="en-AU" baseline="30000" dirty="0">
                          <a:solidFill>
                            <a:schemeClr val="tx2"/>
                          </a:solidFill>
                        </a:rPr>
                        <a:t>-4</a:t>
                      </a:r>
                      <a:endParaRPr lang="en-AU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1</a:t>
                      </a:r>
                      <a:r>
                        <a:rPr lang="en-AU" baseline="0" dirty="0">
                          <a:solidFill>
                            <a:schemeClr val="tx2"/>
                          </a:solidFill>
                        </a:rPr>
                        <a:t> x 10</a:t>
                      </a:r>
                      <a:r>
                        <a:rPr lang="en-AU" baseline="30000" dirty="0">
                          <a:solidFill>
                            <a:schemeClr val="tx2"/>
                          </a:solidFill>
                        </a:rPr>
                        <a:t>-3</a:t>
                      </a:r>
                      <a:endParaRPr lang="en-AU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1</a:t>
                      </a:r>
                      <a:r>
                        <a:rPr lang="en-AU" baseline="0" dirty="0">
                          <a:solidFill>
                            <a:schemeClr val="tx2"/>
                          </a:solidFill>
                        </a:rPr>
                        <a:t> x 10</a:t>
                      </a:r>
                      <a:r>
                        <a:rPr lang="en-AU" baseline="30000" dirty="0">
                          <a:solidFill>
                            <a:schemeClr val="tx2"/>
                          </a:solidFill>
                        </a:rPr>
                        <a:t>-2</a:t>
                      </a:r>
                      <a:endParaRPr lang="en-AU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1</a:t>
                      </a:r>
                      <a:r>
                        <a:rPr lang="en-AU" baseline="0" dirty="0">
                          <a:solidFill>
                            <a:schemeClr val="tx2"/>
                          </a:solidFill>
                        </a:rPr>
                        <a:t> x 10</a:t>
                      </a:r>
                      <a:r>
                        <a:rPr lang="en-AU" baseline="30000" dirty="0">
                          <a:solidFill>
                            <a:schemeClr val="tx2"/>
                          </a:solidFill>
                        </a:rPr>
                        <a:t>-1</a:t>
                      </a:r>
                      <a:endParaRPr lang="en-AU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2"/>
                          </a:solidFill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V="1">
            <a:off x="6389370" y="2461162"/>
            <a:ext cx="0" cy="23737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857750" y="3744288"/>
            <a:ext cx="333756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989570" y="3863340"/>
            <a:ext cx="982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Input Diff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35040" y="2091830"/>
            <a:ext cx="982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Output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35015" y="2611818"/>
            <a:ext cx="491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15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89370" y="4465558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-15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5052060" y="4743450"/>
            <a:ext cx="127444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423660" y="2796484"/>
            <a:ext cx="127444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6326505" y="2826908"/>
            <a:ext cx="97155" cy="191654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777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Signal Conditioning – Amplification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Good news is, we </a:t>
            </a:r>
            <a:r>
              <a:rPr lang="en-AU" dirty="0">
                <a:solidFill>
                  <a:schemeClr val="bg2"/>
                </a:solidFill>
              </a:rPr>
              <a:t>can control the gain to be smaller </a:t>
            </a:r>
            <a:r>
              <a:rPr lang="en-AU" dirty="0"/>
              <a:t>by using some </a:t>
            </a:r>
            <a:r>
              <a:rPr lang="en-AU" dirty="0">
                <a:solidFill>
                  <a:schemeClr val="bg2"/>
                </a:solidFill>
              </a:rPr>
              <a:t>feedback</a:t>
            </a:r>
            <a:r>
              <a:rPr lang="en-AU" dirty="0"/>
              <a:t> circuits. You can then get useful outputs.</a:t>
            </a:r>
          </a:p>
          <a:p>
            <a:r>
              <a:rPr lang="en-AU" dirty="0"/>
              <a:t>Without going into the details of derivation:</a:t>
            </a:r>
          </a:p>
          <a:p>
            <a:pPr lvl="1"/>
            <a:r>
              <a:rPr lang="en-AU" dirty="0">
                <a:solidFill>
                  <a:schemeClr val="bg1"/>
                </a:solidFill>
              </a:rPr>
              <a:t>Non-inverting op amp</a:t>
            </a:r>
            <a:r>
              <a:rPr lang="en-AU" dirty="0"/>
              <a:t>:</a:t>
            </a:r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2"/>
            <a:r>
              <a:rPr lang="en-AU" dirty="0"/>
              <a:t>You now have the freedom to choose the resistance in order to obtain a reasonable gain. </a:t>
            </a:r>
          </a:p>
          <a:p>
            <a:pPr lvl="2"/>
            <a:r>
              <a:rPr lang="en-AU" i="1" dirty="0">
                <a:solidFill>
                  <a:srgbClr val="3333FF"/>
                </a:solidFill>
              </a:rPr>
              <a:t>E.g. R</a:t>
            </a:r>
            <a:r>
              <a:rPr lang="en-AU" i="1" baseline="-25000" dirty="0">
                <a:solidFill>
                  <a:srgbClr val="3333FF"/>
                </a:solidFill>
              </a:rPr>
              <a:t>F</a:t>
            </a:r>
            <a:r>
              <a:rPr lang="en-AU" i="1" dirty="0">
                <a:solidFill>
                  <a:srgbClr val="3333FF"/>
                </a:solidFill>
              </a:rPr>
              <a:t>=990, R</a:t>
            </a:r>
            <a:r>
              <a:rPr lang="en-AU" i="1" baseline="-25000" dirty="0">
                <a:solidFill>
                  <a:srgbClr val="3333FF"/>
                </a:solidFill>
              </a:rPr>
              <a:t>G</a:t>
            </a:r>
            <a:r>
              <a:rPr lang="en-AU" i="1" dirty="0">
                <a:solidFill>
                  <a:srgbClr val="3333FF"/>
                </a:solidFill>
              </a:rPr>
              <a:t>=10, then gain is ?</a:t>
            </a:r>
          </a:p>
          <a:p>
            <a:pPr lvl="1"/>
            <a:endParaRPr lang="en-AU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47"/>
          <a:stretch/>
        </p:blipFill>
        <p:spPr bwMode="auto">
          <a:xfrm>
            <a:off x="2372783" y="2720439"/>
            <a:ext cx="3172884" cy="231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815456"/>
              </p:ext>
            </p:extLst>
          </p:nvPr>
        </p:nvGraphicFramePr>
        <p:xfrm>
          <a:off x="5809721" y="3728501"/>
          <a:ext cx="15875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0" name="Equation" r:id="rId4" imgW="1587240" imgH="672840" progId="Equation.3">
                  <p:embed/>
                </p:oleObj>
              </mc:Choice>
              <mc:Fallback>
                <p:oleObj name="Equation" r:id="rId4" imgW="1587240" imgH="672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9721" y="3728501"/>
                        <a:ext cx="1587500" cy="673100"/>
                      </a:xfrm>
                      <a:prstGeom prst="rect">
                        <a:avLst/>
                      </a:prstGeom>
                      <a:solidFill>
                        <a:srgbClr val="BFBFB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251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FB175C81-1F64-488F-B4F2-7A85BC9F5A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Mechatronics Design</a:t>
            </a:r>
          </a:p>
        </p:txBody>
      </p:sp>
      <p:sp>
        <p:nvSpPr>
          <p:cNvPr id="29699" name="Slide Number Placeholder 5">
            <a:extLst>
              <a:ext uri="{FF2B5EF4-FFF2-40B4-BE49-F238E27FC236}">
                <a16:creationId xmlns:a16="http://schemas.microsoft.com/office/drawing/2014/main" id="{ED5662F8-B3E9-4A58-8054-1BFBF6A94C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310581-1A54-42A9-A1F0-2703F490E5EE}" type="slidenum">
              <a:rPr kumimoji="0" lang="en-US" altLang="en-US" sz="14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9700" name="Rectangle 2">
            <a:extLst>
              <a:ext uri="{FF2B5EF4-FFF2-40B4-BE49-F238E27FC236}">
                <a16:creationId xmlns:a16="http://schemas.microsoft.com/office/drawing/2014/main" id="{6E93AE1C-7E9A-46E8-A6A7-3FB23A8155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750" y="620713"/>
            <a:ext cx="8229600" cy="1143000"/>
          </a:xfrm>
        </p:spPr>
        <p:txBody>
          <a:bodyPr/>
          <a:lstStyle/>
          <a:p>
            <a:pPr eaLnBrk="1" hangingPunct="1"/>
            <a:r>
              <a:rPr lang="en-AU" altLang="en-US"/>
              <a:t>Non Inverting Amplifier</a:t>
            </a:r>
          </a:p>
        </p:txBody>
      </p:sp>
      <p:pic>
        <p:nvPicPr>
          <p:cNvPr id="29701" name="Picture 3">
            <a:extLst>
              <a:ext uri="{FF2B5EF4-FFF2-40B4-BE49-F238E27FC236}">
                <a16:creationId xmlns:a16="http://schemas.microsoft.com/office/drawing/2014/main" id="{D0D26A1E-6CF4-4A58-A17E-617B79C00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2636838"/>
            <a:ext cx="3251200" cy="248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702" name="Line 4">
            <a:extLst>
              <a:ext uri="{FF2B5EF4-FFF2-40B4-BE49-F238E27FC236}">
                <a16:creationId xmlns:a16="http://schemas.microsoft.com/office/drawing/2014/main" id="{27AA2014-B51C-4AAF-9C38-CF885DE42DCD}"/>
              </a:ext>
            </a:extLst>
          </p:cNvPr>
          <p:cNvSpPr>
            <a:spLocks noChangeShapeType="1"/>
          </p:cNvSpPr>
          <p:nvPr/>
        </p:nvSpPr>
        <p:spPr bwMode="auto">
          <a:xfrm>
            <a:off x="7956550" y="3933825"/>
            <a:ext cx="0" cy="431800"/>
          </a:xfrm>
          <a:prstGeom prst="line">
            <a:avLst/>
          </a:prstGeom>
          <a:noFill/>
          <a:ln w="2540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9703" name="Oval 5">
            <a:extLst>
              <a:ext uri="{FF2B5EF4-FFF2-40B4-BE49-F238E27FC236}">
                <a16:creationId xmlns:a16="http://schemas.microsoft.com/office/drawing/2014/main" id="{3F507F1F-B2C7-4C0A-AE35-4FC97F92E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088" y="4005263"/>
            <a:ext cx="73025" cy="7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9704" name="Text Box 6">
            <a:extLst>
              <a:ext uri="{FF2B5EF4-FFF2-40B4-BE49-F238E27FC236}">
                <a16:creationId xmlns:a16="http://schemas.microsoft.com/office/drawing/2014/main" id="{52E41A9B-FA46-45DE-A882-336CBD1055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3038" y="4098925"/>
            <a:ext cx="615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Vout</a:t>
            </a:r>
          </a:p>
        </p:txBody>
      </p:sp>
      <p:sp>
        <p:nvSpPr>
          <p:cNvPr id="29705" name="Text Box 7">
            <a:extLst>
              <a:ext uri="{FF2B5EF4-FFF2-40B4-BE49-F238E27FC236}">
                <a16:creationId xmlns:a16="http://schemas.microsoft.com/office/drawing/2014/main" id="{A384EC84-BB34-4BB1-BF2E-E8885B2555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4250" y="4386263"/>
            <a:ext cx="501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Vin</a:t>
            </a:r>
          </a:p>
        </p:txBody>
      </p:sp>
      <p:sp>
        <p:nvSpPr>
          <p:cNvPr id="29706" name="Line 8">
            <a:extLst>
              <a:ext uri="{FF2B5EF4-FFF2-40B4-BE49-F238E27FC236}">
                <a16:creationId xmlns:a16="http://schemas.microsoft.com/office/drawing/2014/main" id="{DFE629AE-B723-464D-937F-D0229F9A318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011863" y="4221163"/>
            <a:ext cx="144462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9707" name="Text Box 9">
            <a:extLst>
              <a:ext uri="{FF2B5EF4-FFF2-40B4-BE49-F238E27FC236}">
                <a16:creationId xmlns:a16="http://schemas.microsoft.com/office/drawing/2014/main" id="{AE3AC721-6FC8-4EB6-9FD8-6E1C77C533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1844675"/>
            <a:ext cx="3743325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</a:t>
            </a:r>
            <a:r>
              <a:rPr kumimoji="0" lang="en-AU" altLang="en-US" sz="18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+</a:t>
            </a:r>
            <a:r>
              <a:rPr kumimoji="0" lang="en-AU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=V</a:t>
            </a:r>
            <a:r>
              <a:rPr kumimoji="0" lang="en-AU" altLang="en-US" sz="18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-</a:t>
            </a:r>
            <a:r>
              <a:rPr kumimoji="0" lang="en-AU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=V</a:t>
            </a:r>
            <a:r>
              <a:rPr kumimoji="0" lang="en-AU" altLang="en-US" sz="18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in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i</a:t>
            </a:r>
            <a:r>
              <a:rPr kumimoji="0" lang="en-AU" altLang="en-US" sz="18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in</a:t>
            </a:r>
            <a:r>
              <a:rPr kumimoji="0" lang="en-AU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=-V</a:t>
            </a:r>
            <a:r>
              <a:rPr kumimoji="0" lang="en-AU" altLang="en-US" sz="18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in</a:t>
            </a:r>
            <a:r>
              <a:rPr kumimoji="0" lang="en-AU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/R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i</a:t>
            </a:r>
            <a:r>
              <a:rPr kumimoji="0" lang="en-AU" altLang="en-US" sz="18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out</a:t>
            </a:r>
            <a:r>
              <a:rPr kumimoji="0" lang="en-AU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= (V</a:t>
            </a:r>
            <a:r>
              <a:rPr kumimoji="0" lang="en-AU" altLang="en-US" sz="18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out</a:t>
            </a:r>
            <a:r>
              <a:rPr kumimoji="0" lang="en-AU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–V</a:t>
            </a:r>
            <a:r>
              <a:rPr kumimoji="0" lang="en-AU" altLang="en-US" sz="18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in</a:t>
            </a:r>
            <a:r>
              <a:rPr kumimoji="0" lang="en-AU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)/R</a:t>
            </a:r>
            <a:r>
              <a:rPr kumimoji="0" lang="en-AU" altLang="en-US" sz="18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F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9708" name="Line 10">
            <a:extLst>
              <a:ext uri="{FF2B5EF4-FFF2-40B4-BE49-F238E27FC236}">
                <a16:creationId xmlns:a16="http://schemas.microsoft.com/office/drawing/2014/main" id="{08339B0B-3C2C-4A07-BD20-6C4E824956E4}"/>
              </a:ext>
            </a:extLst>
          </p:cNvPr>
          <p:cNvSpPr>
            <a:spLocks noChangeShapeType="1"/>
          </p:cNvSpPr>
          <p:nvPr/>
        </p:nvSpPr>
        <p:spPr bwMode="auto">
          <a:xfrm>
            <a:off x="5148263" y="3573463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9709" name="Text Box 11">
            <a:extLst>
              <a:ext uri="{FF2B5EF4-FFF2-40B4-BE49-F238E27FC236}">
                <a16:creationId xmlns:a16="http://schemas.microsoft.com/office/drawing/2014/main" id="{11CA0906-14EC-46FE-90B8-4EDEB8F807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2088" y="3016250"/>
            <a:ext cx="3524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</a:t>
            </a:r>
            <a:r>
              <a:rPr kumimoji="0" lang="en-AU" altLang="en-US" sz="18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</a:t>
            </a:r>
          </a:p>
        </p:txBody>
      </p:sp>
      <p:sp>
        <p:nvSpPr>
          <p:cNvPr id="29710" name="Text Box 12">
            <a:extLst>
              <a:ext uri="{FF2B5EF4-FFF2-40B4-BE49-F238E27FC236}">
                <a16:creationId xmlns:a16="http://schemas.microsoft.com/office/drawing/2014/main" id="{D5669FB5-3383-4BBF-99EE-C12BCF5975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4388" y="3068638"/>
            <a:ext cx="4460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</a:t>
            </a:r>
            <a:r>
              <a:rPr kumimoji="0" lang="en-AU" altLang="en-US" sz="18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out</a:t>
            </a:r>
          </a:p>
        </p:txBody>
      </p:sp>
      <p:sp>
        <p:nvSpPr>
          <p:cNvPr id="29711" name="Line 13">
            <a:extLst>
              <a:ext uri="{FF2B5EF4-FFF2-40B4-BE49-F238E27FC236}">
                <a16:creationId xmlns:a16="http://schemas.microsoft.com/office/drawing/2014/main" id="{9A052C4F-0606-4B99-84BC-8E7F33EEE9C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00788" y="4005263"/>
            <a:ext cx="71437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aphicFrame>
        <p:nvGraphicFramePr>
          <p:cNvPr id="29712" name="Object 14">
            <a:extLst>
              <a:ext uri="{FF2B5EF4-FFF2-40B4-BE49-F238E27FC236}">
                <a16:creationId xmlns:a16="http://schemas.microsoft.com/office/drawing/2014/main" id="{0E2901AA-0E2F-4CCA-BA0C-EFE33CF95199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755650" y="2924175"/>
          <a:ext cx="3887788" cy="305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7" name="Equation" r:id="rId4" imgW="2006600" imgH="1574800" progId="Equation.3">
                  <p:embed/>
                </p:oleObj>
              </mc:Choice>
              <mc:Fallback>
                <p:oleObj name="Equation" r:id="rId4" imgW="2006600" imgH="1574800" progId="Equation.3">
                  <p:embed/>
                  <p:pic>
                    <p:nvPicPr>
                      <p:cNvPr id="29712" name="Object 14">
                        <a:extLst>
                          <a:ext uri="{FF2B5EF4-FFF2-40B4-BE49-F238E27FC236}">
                            <a16:creationId xmlns:a16="http://schemas.microsoft.com/office/drawing/2014/main" id="{0E2901AA-0E2F-4CCA-BA0C-EFE33CF9519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2924175"/>
                        <a:ext cx="3887788" cy="305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13" name="Line 15">
            <a:extLst>
              <a:ext uri="{FF2B5EF4-FFF2-40B4-BE49-F238E27FC236}">
                <a16:creationId xmlns:a16="http://schemas.microsoft.com/office/drawing/2014/main" id="{164E46CD-CC68-4B7C-AD7E-2DD8613C424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88125" y="3213100"/>
            <a:ext cx="504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Signal Conditioning – Amplification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AU" dirty="0">
                <a:solidFill>
                  <a:schemeClr val="bg1"/>
                </a:solidFill>
              </a:rPr>
              <a:t>Inverting op amp</a:t>
            </a:r>
            <a:r>
              <a:rPr lang="en-AU" dirty="0"/>
              <a:t>:</a:t>
            </a:r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2"/>
            <a:r>
              <a:rPr lang="en-AU" i="1" dirty="0">
                <a:solidFill>
                  <a:srgbClr val="3333FF"/>
                </a:solidFill>
              </a:rPr>
              <a:t>E.g. if R</a:t>
            </a:r>
            <a:r>
              <a:rPr lang="en-AU" i="1" baseline="-25000" dirty="0">
                <a:solidFill>
                  <a:srgbClr val="3333FF"/>
                </a:solidFill>
              </a:rPr>
              <a:t>F</a:t>
            </a:r>
            <a:r>
              <a:rPr lang="en-AU" i="1" dirty="0">
                <a:solidFill>
                  <a:srgbClr val="3333FF"/>
                </a:solidFill>
              </a:rPr>
              <a:t>=100, R</a:t>
            </a:r>
            <a:r>
              <a:rPr lang="en-AU" i="1" baseline="-25000" dirty="0">
                <a:solidFill>
                  <a:srgbClr val="3333FF"/>
                </a:solidFill>
              </a:rPr>
              <a:t>G</a:t>
            </a:r>
            <a:r>
              <a:rPr lang="en-AU" i="1" dirty="0">
                <a:solidFill>
                  <a:srgbClr val="3333FF"/>
                </a:solidFill>
              </a:rPr>
              <a:t>=10, then gain ?</a:t>
            </a:r>
          </a:p>
          <a:p>
            <a:pPr lvl="1"/>
            <a:endParaRPr lang="en-AU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4903330"/>
              </p:ext>
            </p:extLst>
          </p:nvPr>
        </p:nvGraphicFramePr>
        <p:xfrm>
          <a:off x="5712883" y="2417492"/>
          <a:ext cx="12573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3" name="Equation" r:id="rId3" imgW="1257120" imgH="609480" progId="Equation.3">
                  <p:embed/>
                </p:oleObj>
              </mc:Choice>
              <mc:Fallback>
                <p:oleObj name="Equation" r:id="rId3" imgW="1257120" imgH="609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2883" y="2417492"/>
                        <a:ext cx="1257300" cy="609600"/>
                      </a:xfrm>
                      <a:prstGeom prst="rect">
                        <a:avLst/>
                      </a:prstGeom>
                      <a:solidFill>
                        <a:srgbClr val="BFBFB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79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2"/>
          <a:stretch/>
        </p:blipFill>
        <p:spPr bwMode="auto">
          <a:xfrm>
            <a:off x="1922992" y="1777993"/>
            <a:ext cx="3486150" cy="187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2980267" y="1718727"/>
            <a:ext cx="296333" cy="29633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/>
          <p:cNvSpPr/>
          <p:nvPr/>
        </p:nvSpPr>
        <p:spPr>
          <a:xfrm>
            <a:off x="4631267" y="2269324"/>
            <a:ext cx="694266" cy="38073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9572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F3C1882B-4F77-4EB7-8DFB-33D52C988D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Mechatronics Design</a:t>
            </a:r>
          </a:p>
        </p:txBody>
      </p:sp>
      <p:sp>
        <p:nvSpPr>
          <p:cNvPr id="28675" name="Slide Number Placeholder 5">
            <a:extLst>
              <a:ext uri="{FF2B5EF4-FFF2-40B4-BE49-F238E27FC236}">
                <a16:creationId xmlns:a16="http://schemas.microsoft.com/office/drawing/2014/main" id="{764F4838-533E-4A31-87FB-C6263111A3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681E3E-D621-4345-9DD7-B014CC053E44}" type="slidenum">
              <a:rPr kumimoji="0" lang="en-US" altLang="en-US" sz="14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8676" name="Rectangle 2">
            <a:extLst>
              <a:ext uri="{FF2B5EF4-FFF2-40B4-BE49-F238E27FC236}">
                <a16:creationId xmlns:a16="http://schemas.microsoft.com/office/drawing/2014/main" id="{F33B8F65-3B50-429C-A079-55D9C27DCA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8638" y="620713"/>
            <a:ext cx="8229600" cy="1143000"/>
          </a:xfrm>
        </p:spPr>
        <p:txBody>
          <a:bodyPr/>
          <a:lstStyle/>
          <a:p>
            <a:pPr eaLnBrk="1" hangingPunct="1"/>
            <a:r>
              <a:rPr lang="en-AU" altLang="en-US"/>
              <a:t>Inverting Amplifier</a:t>
            </a:r>
          </a:p>
        </p:txBody>
      </p:sp>
      <p:pic>
        <p:nvPicPr>
          <p:cNvPr id="28677" name="Picture 3">
            <a:extLst>
              <a:ext uri="{FF2B5EF4-FFF2-40B4-BE49-F238E27FC236}">
                <a16:creationId xmlns:a16="http://schemas.microsoft.com/office/drawing/2014/main" id="{4563EC66-2D8F-4E56-A2F7-6CD1669F6CF4}"/>
              </a:ext>
            </a:extLst>
          </p:cNvPr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63938" y="3357563"/>
            <a:ext cx="3368675" cy="2713037"/>
          </a:xfrm>
          <a:noFill/>
        </p:spPr>
      </p:pic>
      <p:sp>
        <p:nvSpPr>
          <p:cNvPr id="28678" name="Line 4">
            <a:extLst>
              <a:ext uri="{FF2B5EF4-FFF2-40B4-BE49-F238E27FC236}">
                <a16:creationId xmlns:a16="http://schemas.microsoft.com/office/drawing/2014/main" id="{AE578FB7-984B-4A77-8AC6-ABFABD7CD38D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7050" y="49418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8679" name="Text Box 5">
            <a:extLst>
              <a:ext uri="{FF2B5EF4-FFF2-40B4-BE49-F238E27FC236}">
                <a16:creationId xmlns:a16="http://schemas.microsoft.com/office/drawing/2014/main" id="{E27716F6-78CD-49CF-908B-114A97FBA4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5550" y="5032375"/>
            <a:ext cx="5476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</a:t>
            </a:r>
            <a:r>
              <a:rPr kumimoji="0" lang="en-AU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out</a:t>
            </a:r>
          </a:p>
        </p:txBody>
      </p:sp>
      <p:sp>
        <p:nvSpPr>
          <p:cNvPr id="28680" name="Line 6">
            <a:extLst>
              <a:ext uri="{FF2B5EF4-FFF2-40B4-BE49-F238E27FC236}">
                <a16:creationId xmlns:a16="http://schemas.microsoft.com/office/drawing/2014/main" id="{9B7E1237-F242-4A01-9184-7E7A29CB77B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59563" y="3644900"/>
            <a:ext cx="4333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8681" name="Text Box 7">
            <a:extLst>
              <a:ext uri="{FF2B5EF4-FFF2-40B4-BE49-F238E27FC236}">
                <a16:creationId xmlns:a16="http://schemas.microsoft.com/office/drawing/2014/main" id="{5BFCF8FC-0484-4234-B5EE-E74695F1E1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8213" y="3305175"/>
            <a:ext cx="4460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</a:t>
            </a:r>
            <a:r>
              <a:rPr kumimoji="0" lang="en-AU" altLang="en-US" sz="18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out</a:t>
            </a:r>
          </a:p>
        </p:txBody>
      </p:sp>
      <p:sp>
        <p:nvSpPr>
          <p:cNvPr id="28682" name="Line 8">
            <a:extLst>
              <a:ext uri="{FF2B5EF4-FFF2-40B4-BE49-F238E27FC236}">
                <a16:creationId xmlns:a16="http://schemas.microsoft.com/office/drawing/2014/main" id="{D81377A1-6772-44F2-A11C-FAEA2DD59FED}"/>
              </a:ext>
            </a:extLst>
          </p:cNvPr>
          <p:cNvSpPr>
            <a:spLocks noChangeShapeType="1"/>
          </p:cNvSpPr>
          <p:nvPr/>
        </p:nvSpPr>
        <p:spPr bwMode="auto">
          <a:xfrm>
            <a:off x="4211638" y="4365625"/>
            <a:ext cx="8651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8683" name="Text Box 9">
            <a:extLst>
              <a:ext uri="{FF2B5EF4-FFF2-40B4-BE49-F238E27FC236}">
                <a16:creationId xmlns:a16="http://schemas.microsoft.com/office/drawing/2014/main" id="{38CC056C-1335-4B59-9DE1-46B2A84DE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860800"/>
            <a:ext cx="3524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</a:t>
            </a:r>
            <a:r>
              <a:rPr kumimoji="0" lang="en-AU" altLang="en-US" sz="18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</a:t>
            </a:r>
          </a:p>
        </p:txBody>
      </p:sp>
      <p:graphicFrame>
        <p:nvGraphicFramePr>
          <p:cNvPr id="28684" name="Object 10">
            <a:extLst>
              <a:ext uri="{FF2B5EF4-FFF2-40B4-BE49-F238E27FC236}">
                <a16:creationId xmlns:a16="http://schemas.microsoft.com/office/drawing/2014/main" id="{D31BADBB-01B0-4FD2-B52D-E55383F0C67B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684213" y="2276475"/>
          <a:ext cx="2716212" cy="326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4" name="Equation" r:id="rId4" imgW="1130300" imgH="1358900" progId="Equation.3">
                  <p:embed/>
                </p:oleObj>
              </mc:Choice>
              <mc:Fallback>
                <p:oleObj name="Equation" r:id="rId4" imgW="1130300" imgH="1358900" progId="Equation.3">
                  <p:embed/>
                  <p:pic>
                    <p:nvPicPr>
                      <p:cNvPr id="28684" name="Object 10">
                        <a:extLst>
                          <a:ext uri="{FF2B5EF4-FFF2-40B4-BE49-F238E27FC236}">
                            <a16:creationId xmlns:a16="http://schemas.microsoft.com/office/drawing/2014/main" id="{D31BADBB-01B0-4FD2-B52D-E55383F0C67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2276475"/>
                        <a:ext cx="2716212" cy="326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85" name="Text Box 11">
            <a:extLst>
              <a:ext uri="{FF2B5EF4-FFF2-40B4-BE49-F238E27FC236}">
                <a16:creationId xmlns:a16="http://schemas.microsoft.com/office/drawing/2014/main" id="{0666DF3F-718A-4B48-8DB3-23FF536C8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2450" y="4456113"/>
            <a:ext cx="412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</a:t>
            </a:r>
            <a:r>
              <a:rPr kumimoji="0" lang="en-AU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</a:t>
            </a:r>
          </a:p>
        </p:txBody>
      </p:sp>
      <p:sp>
        <p:nvSpPr>
          <p:cNvPr id="28686" name="Text Box 12">
            <a:extLst>
              <a:ext uri="{FF2B5EF4-FFF2-40B4-BE49-F238E27FC236}">
                <a16:creationId xmlns:a16="http://schemas.microsoft.com/office/drawing/2014/main" id="{C45477C3-D655-4359-A8DD-463175A8AC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7763" y="4456113"/>
            <a:ext cx="514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Vin</a:t>
            </a:r>
          </a:p>
        </p:txBody>
      </p:sp>
      <p:sp>
        <p:nvSpPr>
          <p:cNvPr id="28687" name="Line 13">
            <a:extLst>
              <a:ext uri="{FF2B5EF4-FFF2-40B4-BE49-F238E27FC236}">
                <a16:creationId xmlns:a16="http://schemas.microsoft.com/office/drawing/2014/main" id="{66BD7B5A-A2F3-4A53-AC80-74A1F25434A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24300" y="5013325"/>
            <a:ext cx="0" cy="79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8688" name="Line 14">
            <a:extLst>
              <a:ext uri="{FF2B5EF4-FFF2-40B4-BE49-F238E27FC236}">
                <a16:creationId xmlns:a16="http://schemas.microsoft.com/office/drawing/2014/main" id="{1B470022-41D9-4CA2-86F8-39C5ACCCDE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24750" y="5084763"/>
            <a:ext cx="0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FB3C8E2-F4E4-4A35-826A-EDCF2178E4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Mechatronics Design</a:t>
            </a:r>
          </a:p>
        </p:txBody>
      </p:sp>
      <p:sp>
        <p:nvSpPr>
          <p:cNvPr id="31747" name="Slide Number Placeholder 5">
            <a:extLst>
              <a:ext uri="{FF2B5EF4-FFF2-40B4-BE49-F238E27FC236}">
                <a16:creationId xmlns:a16="http://schemas.microsoft.com/office/drawing/2014/main" id="{25765DFA-D348-4258-9EAE-00F34C2F05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6E3F081-3428-458C-BD7A-1B93D1A43B1F}" type="slidenum">
              <a:rPr kumimoji="0" lang="en-US" altLang="en-US" sz="14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1748" name="Rectangle 2">
            <a:extLst>
              <a:ext uri="{FF2B5EF4-FFF2-40B4-BE49-F238E27FC236}">
                <a16:creationId xmlns:a16="http://schemas.microsoft.com/office/drawing/2014/main" id="{AEA7878A-5187-477C-8E3E-B549B697E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9413" y="657225"/>
            <a:ext cx="8229600" cy="1143000"/>
          </a:xfrm>
        </p:spPr>
        <p:txBody>
          <a:bodyPr/>
          <a:lstStyle/>
          <a:p>
            <a:pPr eaLnBrk="1" hangingPunct="1"/>
            <a:r>
              <a:rPr lang="en-AU" altLang="en-US">
                <a:solidFill>
                  <a:srgbClr val="FF0000"/>
                </a:solidFill>
              </a:rPr>
              <a:t>Summer / Adder</a:t>
            </a:r>
          </a:p>
        </p:txBody>
      </p:sp>
      <p:sp>
        <p:nvSpPr>
          <p:cNvPr id="31749" name="Line 3">
            <a:extLst>
              <a:ext uri="{FF2B5EF4-FFF2-40B4-BE49-F238E27FC236}">
                <a16:creationId xmlns:a16="http://schemas.microsoft.com/office/drawing/2014/main" id="{29185935-F356-4E8E-91D9-098CC6FC75D8}"/>
              </a:ext>
            </a:extLst>
          </p:cNvPr>
          <p:cNvSpPr>
            <a:spLocks noChangeShapeType="1"/>
          </p:cNvSpPr>
          <p:nvPr/>
        </p:nvSpPr>
        <p:spPr bwMode="auto">
          <a:xfrm>
            <a:off x="5435600" y="3573463"/>
            <a:ext cx="0" cy="503237"/>
          </a:xfrm>
          <a:prstGeom prst="line">
            <a:avLst/>
          </a:prstGeom>
          <a:noFill/>
          <a:ln w="2540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31750" name="Picture 4">
            <a:extLst>
              <a:ext uri="{FF2B5EF4-FFF2-40B4-BE49-F238E27FC236}">
                <a16:creationId xmlns:a16="http://schemas.microsoft.com/office/drawing/2014/main" id="{B39B6A6A-9B7A-44F2-ABAC-4ED06D805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6"/>
          <a:stretch>
            <a:fillRect/>
          </a:stretch>
        </p:blipFill>
        <p:spPr bwMode="auto">
          <a:xfrm>
            <a:off x="3995738" y="2133600"/>
            <a:ext cx="4473575" cy="215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1751" name="Object 5">
            <a:extLst>
              <a:ext uri="{FF2B5EF4-FFF2-40B4-BE49-F238E27FC236}">
                <a16:creationId xmlns:a16="http://schemas.microsoft.com/office/drawing/2014/main" id="{639455CD-5734-4C6F-9B66-0D1ABBACFE91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755650" y="2276475"/>
          <a:ext cx="3048000" cy="331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4" name="Equation" r:id="rId4" imgW="1473200" imgH="1600200" progId="Equation.3">
                  <p:embed/>
                </p:oleObj>
              </mc:Choice>
              <mc:Fallback>
                <p:oleObj name="Equation" r:id="rId4" imgW="1473200" imgH="1600200" progId="Equation.3">
                  <p:embed/>
                  <p:pic>
                    <p:nvPicPr>
                      <p:cNvPr id="31751" name="Object 5">
                        <a:extLst>
                          <a:ext uri="{FF2B5EF4-FFF2-40B4-BE49-F238E27FC236}">
                            <a16:creationId xmlns:a16="http://schemas.microsoft.com/office/drawing/2014/main" id="{639455CD-5734-4C6F-9B66-0D1ABBACFE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2276475"/>
                        <a:ext cx="3048000" cy="331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2" name="Text Box 6">
            <a:extLst>
              <a:ext uri="{FF2B5EF4-FFF2-40B4-BE49-F238E27FC236}">
                <a16:creationId xmlns:a16="http://schemas.microsoft.com/office/drawing/2014/main" id="{1AE95210-7AA1-4494-888A-6BFA3D7DB8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6388" y="3573463"/>
            <a:ext cx="5476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</a:t>
            </a:r>
            <a:r>
              <a:rPr kumimoji="0" lang="en-AU" altLang="en-US" sz="1800" b="1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out</a:t>
            </a:r>
          </a:p>
        </p:txBody>
      </p:sp>
      <p:sp>
        <p:nvSpPr>
          <p:cNvPr id="31753" name="Text Box 7">
            <a:extLst>
              <a:ext uri="{FF2B5EF4-FFF2-40B4-BE49-F238E27FC236}">
                <a16:creationId xmlns:a16="http://schemas.microsoft.com/office/drawing/2014/main" id="{1AF17431-7739-4C9B-A317-74536DC658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6413" y="3667125"/>
            <a:ext cx="463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</a:t>
            </a:r>
            <a:r>
              <a:rPr kumimoji="0" lang="en-AU" altLang="en-US" sz="1800" b="1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in</a:t>
            </a:r>
          </a:p>
        </p:txBody>
      </p:sp>
      <p:sp>
        <p:nvSpPr>
          <p:cNvPr id="31754" name="Line 8">
            <a:extLst>
              <a:ext uri="{FF2B5EF4-FFF2-40B4-BE49-F238E27FC236}">
                <a16:creationId xmlns:a16="http://schemas.microsoft.com/office/drawing/2014/main" id="{47CC49BC-1DB2-4572-9293-E97733FD2F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48488" y="3500438"/>
            <a:ext cx="144462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1755" name="Line 9">
            <a:extLst>
              <a:ext uri="{FF2B5EF4-FFF2-40B4-BE49-F238E27FC236}">
                <a16:creationId xmlns:a16="http://schemas.microsoft.com/office/drawing/2014/main" id="{540D5279-0ABB-4FAA-8568-F101118F4D0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64388" y="1916113"/>
            <a:ext cx="5762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1756" name="Line 10">
            <a:extLst>
              <a:ext uri="{FF2B5EF4-FFF2-40B4-BE49-F238E27FC236}">
                <a16:creationId xmlns:a16="http://schemas.microsoft.com/office/drawing/2014/main" id="{43C6DC75-4076-40E2-9C88-E94A378B5B80}"/>
              </a:ext>
            </a:extLst>
          </p:cNvPr>
          <p:cNvSpPr>
            <a:spLocks noChangeShapeType="1"/>
          </p:cNvSpPr>
          <p:nvPr/>
        </p:nvSpPr>
        <p:spPr bwMode="auto">
          <a:xfrm>
            <a:off x="6084888" y="2565400"/>
            <a:ext cx="719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1757" name="Line 11">
            <a:extLst>
              <a:ext uri="{FF2B5EF4-FFF2-40B4-BE49-F238E27FC236}">
                <a16:creationId xmlns:a16="http://schemas.microsoft.com/office/drawing/2014/main" id="{042BA3BB-4396-48E6-BDA8-0F308997BA5A}"/>
              </a:ext>
            </a:extLst>
          </p:cNvPr>
          <p:cNvSpPr>
            <a:spLocks noChangeShapeType="1"/>
          </p:cNvSpPr>
          <p:nvPr/>
        </p:nvSpPr>
        <p:spPr bwMode="auto">
          <a:xfrm>
            <a:off x="6084888" y="3284538"/>
            <a:ext cx="719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1758" name="Text Box 12">
            <a:extLst>
              <a:ext uri="{FF2B5EF4-FFF2-40B4-BE49-F238E27FC236}">
                <a16:creationId xmlns:a16="http://schemas.microsoft.com/office/drawing/2014/main" id="{4F505881-C795-4FC6-8174-8176B7323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3038" y="1433513"/>
            <a:ext cx="450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i</a:t>
            </a:r>
            <a:r>
              <a:rPr kumimoji="0" lang="en-AU" altLang="en-US" sz="1800" b="1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out</a:t>
            </a:r>
          </a:p>
        </p:txBody>
      </p:sp>
      <p:sp>
        <p:nvSpPr>
          <p:cNvPr id="31759" name="Text Box 13">
            <a:extLst>
              <a:ext uri="{FF2B5EF4-FFF2-40B4-BE49-F238E27FC236}">
                <a16:creationId xmlns:a16="http://schemas.microsoft.com/office/drawing/2014/main" id="{01541836-1DB7-4937-83B0-B22CB58C35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0150" y="2009775"/>
            <a:ext cx="450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i</a:t>
            </a:r>
            <a:r>
              <a:rPr kumimoji="0" lang="en-AU" altLang="en-US" sz="1800" b="1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in2</a:t>
            </a:r>
          </a:p>
        </p:txBody>
      </p:sp>
      <p:sp>
        <p:nvSpPr>
          <p:cNvPr id="31760" name="Text Box 14">
            <a:extLst>
              <a:ext uri="{FF2B5EF4-FFF2-40B4-BE49-F238E27FC236}">
                <a16:creationId xmlns:a16="http://schemas.microsoft.com/office/drawing/2014/main" id="{F29F6B06-3AEA-4E25-8D8C-7B8AECDFD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6325" y="2925763"/>
            <a:ext cx="450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i</a:t>
            </a:r>
            <a:r>
              <a:rPr kumimoji="0" lang="en-AU" altLang="en-US" sz="1800" b="1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in1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2F1A48B-D85E-41FB-9DB5-BD711496FDA2}"/>
              </a:ext>
            </a:extLst>
          </p:cNvPr>
          <p:cNvCxnSpPr/>
          <p:nvPr/>
        </p:nvCxnSpPr>
        <p:spPr>
          <a:xfrm flipV="1">
            <a:off x="4140200" y="4076700"/>
            <a:ext cx="4329113" cy="4445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rved Up Arrow 3">
            <a:extLst>
              <a:ext uri="{FF2B5EF4-FFF2-40B4-BE49-F238E27FC236}">
                <a16:creationId xmlns:a16="http://schemas.microsoft.com/office/drawing/2014/main" id="{0B7E3D16-6E8B-4C55-B5F4-B1BED97B6069}"/>
              </a:ext>
            </a:extLst>
          </p:cNvPr>
          <p:cNvSpPr/>
          <p:nvPr/>
        </p:nvSpPr>
        <p:spPr>
          <a:xfrm rot="16200000">
            <a:off x="8253413" y="3684587"/>
            <a:ext cx="617538" cy="176213"/>
          </a:xfrm>
          <a:prstGeom prst="curvedUp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Signal Conditioning – Amplification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AU" dirty="0">
                <a:solidFill>
                  <a:schemeClr val="bg1"/>
                </a:solidFill>
              </a:rPr>
              <a:t>Differential op amp</a:t>
            </a:r>
            <a:r>
              <a:rPr lang="en-AU" dirty="0"/>
              <a:t>:</a:t>
            </a:r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2"/>
            <a:r>
              <a:rPr lang="en-AU" dirty="0"/>
              <a:t>This circuit is very useful for the Wheatstone bridge circuit of strain gauge / load cell later.</a:t>
            </a:r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0250503"/>
              </p:ext>
            </p:extLst>
          </p:nvPr>
        </p:nvGraphicFramePr>
        <p:xfrm>
          <a:off x="5325533" y="2269324"/>
          <a:ext cx="1612900" cy="130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7" name="Equation" r:id="rId3" imgW="1612800" imgH="1307880" progId="Equation.3">
                  <p:embed/>
                </p:oleObj>
              </mc:Choice>
              <mc:Fallback>
                <p:oleObj name="Equation" r:id="rId3" imgW="1612800" imgH="1307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5533" y="2269324"/>
                        <a:ext cx="1612900" cy="1308100"/>
                      </a:xfrm>
                      <a:prstGeom prst="rect">
                        <a:avLst/>
                      </a:prstGeom>
                      <a:solidFill>
                        <a:srgbClr val="BFBFB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2980267" y="1718727"/>
            <a:ext cx="296333" cy="29633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/>
          <p:cNvSpPr/>
          <p:nvPr/>
        </p:nvSpPr>
        <p:spPr>
          <a:xfrm>
            <a:off x="4631267" y="2269324"/>
            <a:ext cx="694266" cy="38073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608" y="1866894"/>
            <a:ext cx="2609850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3146509"/>
              </p:ext>
            </p:extLst>
          </p:nvPr>
        </p:nvGraphicFramePr>
        <p:xfrm>
          <a:off x="1926167" y="1977224"/>
          <a:ext cx="2286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8" name="Equation" r:id="rId6" imgW="228600" imgH="291960" progId="Equation.3">
                  <p:embed/>
                </p:oleObj>
              </mc:Choice>
              <mc:Fallback>
                <p:oleObj name="Equation" r:id="rId6" imgW="22860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6167" y="1977224"/>
                        <a:ext cx="228600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3141892"/>
              </p:ext>
            </p:extLst>
          </p:nvPr>
        </p:nvGraphicFramePr>
        <p:xfrm>
          <a:off x="1938338" y="3467100"/>
          <a:ext cx="2032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9" name="Equation" r:id="rId8" imgW="203040" imgH="291960" progId="Equation.3">
                  <p:embed/>
                </p:oleObj>
              </mc:Choice>
              <mc:Fallback>
                <p:oleObj name="Equation" r:id="rId8" imgW="20304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8338" y="3467100"/>
                        <a:ext cx="203200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4556125" y="2447246"/>
            <a:ext cx="296333" cy="29633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1334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Mechatronics System Components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1371599" y="1683834"/>
          <a:ext cx="6835699" cy="3982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480854" y="104977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D/A, Amplifier, </a:t>
            </a:r>
            <a:r>
              <a:rPr lang="en-AU" dirty="0" err="1">
                <a:solidFill>
                  <a:schemeClr val="tx2"/>
                </a:solidFill>
              </a:rPr>
              <a:t>PWM</a:t>
            </a:r>
            <a:r>
              <a:rPr lang="en-AU" dirty="0">
                <a:solidFill>
                  <a:schemeClr val="tx2"/>
                </a:solidFill>
              </a:rPr>
              <a:t> etc.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54637" y="2976929"/>
            <a:ext cx="1452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DC Motor, Stepper,</a:t>
            </a:r>
          </a:p>
          <a:p>
            <a:r>
              <a:rPr lang="en-AU" dirty="0">
                <a:solidFill>
                  <a:schemeClr val="tx2"/>
                </a:solidFill>
              </a:rPr>
              <a:t>Servo etc.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56858" y="4678183"/>
            <a:ext cx="1692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Potentiometer, Strain gauge, Encoder etc.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77340" y="4890641"/>
            <a:ext cx="1692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A/D, Filters, Amplifiers etc.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3812" y="2855996"/>
            <a:ext cx="1868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Microcontroller, Control Algorithm, PLC, etc.</a:t>
            </a:r>
          </a:p>
        </p:txBody>
      </p:sp>
      <p:graphicFrame>
        <p:nvGraphicFramePr>
          <p:cNvPr id="15" name="Diagram 14"/>
          <p:cNvGraphicFramePr/>
          <p:nvPr/>
        </p:nvGraphicFramePr>
        <p:xfrm>
          <a:off x="3645440" y="3056131"/>
          <a:ext cx="2282873" cy="1153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7" name="Oval 16">
            <a:extLst>
              <a:ext uri="{FF2B5EF4-FFF2-40B4-BE49-F238E27FC236}">
                <a16:creationId xmlns:a16="http://schemas.microsoft.com/office/drawing/2014/main" id="{A2A3D432-BCA9-4A08-B5EB-1D5E46A50157}"/>
              </a:ext>
            </a:extLst>
          </p:cNvPr>
          <p:cNvSpPr/>
          <p:nvPr/>
        </p:nvSpPr>
        <p:spPr>
          <a:xfrm rot="3958379">
            <a:off x="1219777" y="3226024"/>
            <a:ext cx="3820890" cy="2169289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480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DE25A40-CFF8-42D6-AE4A-57C45BB6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Mechatronics Design</a:t>
            </a:r>
          </a:p>
        </p:txBody>
      </p:sp>
      <p:sp>
        <p:nvSpPr>
          <p:cNvPr id="32771" name="Slide Number Placeholder 5">
            <a:extLst>
              <a:ext uri="{FF2B5EF4-FFF2-40B4-BE49-F238E27FC236}">
                <a16:creationId xmlns:a16="http://schemas.microsoft.com/office/drawing/2014/main" id="{C15F411A-39F1-4E19-AE49-0154D98C4D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41D05C-48E8-4EC6-ABCA-EC9FAA5A1C0B}" type="slidenum">
              <a:rPr kumimoji="0" lang="en-US" altLang="en-US" sz="14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2772" name="Rectangle 2">
            <a:extLst>
              <a:ext uri="{FF2B5EF4-FFF2-40B4-BE49-F238E27FC236}">
                <a16:creationId xmlns:a16="http://schemas.microsoft.com/office/drawing/2014/main" id="{B30AC892-4077-496E-861D-DE551BA620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Integrator</a:t>
            </a:r>
          </a:p>
        </p:txBody>
      </p:sp>
      <p:pic>
        <p:nvPicPr>
          <p:cNvPr id="32773" name="Picture 3">
            <a:extLst>
              <a:ext uri="{FF2B5EF4-FFF2-40B4-BE49-F238E27FC236}">
                <a16:creationId xmlns:a16="http://schemas.microsoft.com/office/drawing/2014/main" id="{F0DAFAFC-EDFA-4ABB-80D3-B081D4293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8"/>
          <a:stretch>
            <a:fillRect/>
          </a:stretch>
        </p:blipFill>
        <p:spPr bwMode="auto">
          <a:xfrm>
            <a:off x="4140200" y="2276475"/>
            <a:ext cx="3960813" cy="2195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2774" name="Object 4">
            <a:extLst>
              <a:ext uri="{FF2B5EF4-FFF2-40B4-BE49-F238E27FC236}">
                <a16:creationId xmlns:a16="http://schemas.microsoft.com/office/drawing/2014/main" id="{356B6E0B-A3EF-4D82-B001-91F231C0D015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904875" y="1989138"/>
          <a:ext cx="2354263" cy="316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7" name="Equation" r:id="rId4" imgW="1358900" imgH="1828800" progId="Equation.3">
                  <p:embed/>
                </p:oleObj>
              </mc:Choice>
              <mc:Fallback>
                <p:oleObj name="Equation" r:id="rId4" imgW="1358900" imgH="1828800" progId="Equation.3">
                  <p:embed/>
                  <p:pic>
                    <p:nvPicPr>
                      <p:cNvPr id="32774" name="Object 4">
                        <a:extLst>
                          <a:ext uri="{FF2B5EF4-FFF2-40B4-BE49-F238E27FC236}">
                            <a16:creationId xmlns:a16="http://schemas.microsoft.com/office/drawing/2014/main" id="{356B6E0B-A3EF-4D82-B001-91F231C0D0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4875" y="1989138"/>
                        <a:ext cx="2354263" cy="316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5" name="Line 5">
            <a:extLst>
              <a:ext uri="{FF2B5EF4-FFF2-40B4-BE49-F238E27FC236}">
                <a16:creationId xmlns:a16="http://schemas.microsoft.com/office/drawing/2014/main" id="{0437AD4D-FD51-4134-9403-550142C685D8}"/>
              </a:ext>
            </a:extLst>
          </p:cNvPr>
          <p:cNvSpPr>
            <a:spLocks noChangeShapeType="1"/>
          </p:cNvSpPr>
          <p:nvPr/>
        </p:nvSpPr>
        <p:spPr bwMode="auto">
          <a:xfrm>
            <a:off x="4787900" y="3141663"/>
            <a:ext cx="647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2776" name="Line 6">
            <a:extLst>
              <a:ext uri="{FF2B5EF4-FFF2-40B4-BE49-F238E27FC236}">
                <a16:creationId xmlns:a16="http://schemas.microsoft.com/office/drawing/2014/main" id="{7F202DF3-335C-4503-9A22-B5D215485FC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16688" y="2060575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2777" name="Text Box 7">
            <a:extLst>
              <a:ext uri="{FF2B5EF4-FFF2-40B4-BE49-F238E27FC236}">
                <a16:creationId xmlns:a16="http://schemas.microsoft.com/office/drawing/2014/main" id="{82336BC5-AD3E-4A98-BE00-7F9291DA60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0288" y="2586038"/>
            <a:ext cx="374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i</a:t>
            </a:r>
            <a:r>
              <a:rPr kumimoji="0" lang="en-AU" altLang="en-US" sz="1800" b="1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in</a:t>
            </a:r>
          </a:p>
        </p:txBody>
      </p:sp>
      <p:sp>
        <p:nvSpPr>
          <p:cNvPr id="32778" name="Text Box 8">
            <a:extLst>
              <a:ext uri="{FF2B5EF4-FFF2-40B4-BE49-F238E27FC236}">
                <a16:creationId xmlns:a16="http://schemas.microsoft.com/office/drawing/2014/main" id="{12411A0D-916B-47BF-BE81-ED11BED1B7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7850" y="1577975"/>
            <a:ext cx="450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i</a:t>
            </a:r>
            <a:r>
              <a:rPr kumimoji="0" lang="en-AU" altLang="en-US" sz="1800" b="1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out</a:t>
            </a:r>
          </a:p>
        </p:txBody>
      </p:sp>
      <p:sp>
        <p:nvSpPr>
          <p:cNvPr id="32779" name="Text Box 9">
            <a:extLst>
              <a:ext uri="{FF2B5EF4-FFF2-40B4-BE49-F238E27FC236}">
                <a16:creationId xmlns:a16="http://schemas.microsoft.com/office/drawing/2014/main" id="{0911BA39-D89B-4612-9A61-E04205D628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9563" y="3090863"/>
            <a:ext cx="463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</a:t>
            </a:r>
            <a:r>
              <a:rPr kumimoji="0" lang="en-AU" altLang="en-US" sz="1800" b="1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in</a:t>
            </a:r>
          </a:p>
        </p:txBody>
      </p:sp>
      <p:sp>
        <p:nvSpPr>
          <p:cNvPr id="32780" name="Text Box 10">
            <a:extLst>
              <a:ext uri="{FF2B5EF4-FFF2-40B4-BE49-F238E27FC236}">
                <a16:creationId xmlns:a16="http://schemas.microsoft.com/office/drawing/2014/main" id="{6A1B1A63-733C-4F37-B863-4AC9928D6C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0" y="3789363"/>
            <a:ext cx="539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</a:t>
            </a:r>
            <a:r>
              <a:rPr kumimoji="0" lang="en-AU" altLang="en-US" sz="1800" b="1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out</a:t>
            </a:r>
          </a:p>
        </p:txBody>
      </p:sp>
      <p:sp>
        <p:nvSpPr>
          <p:cNvPr id="14" name="Curved Up Arrow 13">
            <a:extLst>
              <a:ext uri="{FF2B5EF4-FFF2-40B4-BE49-F238E27FC236}">
                <a16:creationId xmlns:a16="http://schemas.microsoft.com/office/drawing/2014/main" id="{83EE4181-DDC7-4F6B-B003-6B6253ED2351}"/>
              </a:ext>
            </a:extLst>
          </p:cNvPr>
          <p:cNvSpPr/>
          <p:nvPr/>
        </p:nvSpPr>
        <p:spPr>
          <a:xfrm rot="16200000">
            <a:off x="7906544" y="3839369"/>
            <a:ext cx="706437" cy="174625"/>
          </a:xfrm>
          <a:prstGeom prst="curvedUp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9649237-03C6-4BBE-8243-4CC88C9564D8}"/>
              </a:ext>
            </a:extLst>
          </p:cNvPr>
          <p:cNvCxnSpPr/>
          <p:nvPr/>
        </p:nvCxnSpPr>
        <p:spPr>
          <a:xfrm>
            <a:off x="4284663" y="4248150"/>
            <a:ext cx="38163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08A67B8-67D4-4BBC-A0A4-15126AB8B2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Mechatronics Design</a:t>
            </a:r>
          </a:p>
        </p:txBody>
      </p:sp>
      <p:sp>
        <p:nvSpPr>
          <p:cNvPr id="33795" name="Slide Number Placeholder 5">
            <a:extLst>
              <a:ext uri="{FF2B5EF4-FFF2-40B4-BE49-F238E27FC236}">
                <a16:creationId xmlns:a16="http://schemas.microsoft.com/office/drawing/2014/main" id="{0B036589-AB7C-491D-A903-D34E9712E2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168352B-BFBC-4093-A60D-AFDEE2C6D18B}" type="slidenum">
              <a:rPr kumimoji="0" lang="en-US" altLang="en-US" sz="14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3796" name="Rectangle 2">
            <a:extLst>
              <a:ext uri="{FF2B5EF4-FFF2-40B4-BE49-F238E27FC236}">
                <a16:creationId xmlns:a16="http://schemas.microsoft.com/office/drawing/2014/main" id="{DA548804-0C73-4AAE-90EE-708927C216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Integrate Function </a:t>
            </a:r>
            <a:r>
              <a:rPr lang="en-AU" altLang="en-US" i="1"/>
              <a:t>sin(x)/x</a:t>
            </a:r>
          </a:p>
        </p:txBody>
      </p:sp>
      <p:pic>
        <p:nvPicPr>
          <p:cNvPr id="33797" name="Picture 3">
            <a:extLst>
              <a:ext uri="{FF2B5EF4-FFF2-40B4-BE49-F238E27FC236}">
                <a16:creationId xmlns:a16="http://schemas.microsoft.com/office/drawing/2014/main" id="{A0D5895D-9519-41C4-B660-557E80EE0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989138"/>
            <a:ext cx="5121275" cy="3840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3798" name="Object 4">
            <a:extLst>
              <a:ext uri="{FF2B5EF4-FFF2-40B4-BE49-F238E27FC236}">
                <a16:creationId xmlns:a16="http://schemas.microsoft.com/office/drawing/2014/main" id="{30942976-6D67-482C-B3EC-FA010AD028A0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6588125" y="2133600"/>
          <a:ext cx="2016125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1" name="Equation" r:id="rId4" imgW="901309" imgH="393529" progId="Equation.3">
                  <p:embed/>
                </p:oleObj>
              </mc:Choice>
              <mc:Fallback>
                <p:oleObj name="Equation" r:id="rId4" imgW="901309" imgH="393529" progId="Equation.3">
                  <p:embed/>
                  <p:pic>
                    <p:nvPicPr>
                      <p:cNvPr id="33798" name="Object 4">
                        <a:extLst>
                          <a:ext uri="{FF2B5EF4-FFF2-40B4-BE49-F238E27FC236}">
                            <a16:creationId xmlns:a16="http://schemas.microsoft.com/office/drawing/2014/main" id="{30942976-6D67-482C-B3EC-FA010AD028A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2133600"/>
                        <a:ext cx="2016125" cy="87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9" name="Text Box 5">
            <a:extLst>
              <a:ext uri="{FF2B5EF4-FFF2-40B4-BE49-F238E27FC236}">
                <a16:creationId xmlns:a16="http://schemas.microsoft.com/office/drawing/2014/main" id="{249499FB-DA19-4FB0-B05B-3B25E575E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3663" y="3141663"/>
            <a:ext cx="2368550" cy="3113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Mathematicians have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no analytical solution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But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Engineers have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hardware based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solution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1800" b="0" i="1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We can integrate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anything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5503D3A-7286-4071-BEDE-DE7B4E125A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Mechatronics Design</a:t>
            </a:r>
          </a:p>
        </p:txBody>
      </p:sp>
      <p:sp>
        <p:nvSpPr>
          <p:cNvPr id="34819" name="Slide Number Placeholder 5">
            <a:extLst>
              <a:ext uri="{FF2B5EF4-FFF2-40B4-BE49-F238E27FC236}">
                <a16:creationId xmlns:a16="http://schemas.microsoft.com/office/drawing/2014/main" id="{87A9F798-758D-4428-8D3C-294D9C5479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AD3ED4-0E18-4819-B5BA-E566BF8BE91F}" type="slidenum">
              <a:rPr kumimoji="0" lang="en-US" altLang="en-US" sz="14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558DD99A-8986-4B04-8914-D5B71591F5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Differentiator</a:t>
            </a:r>
          </a:p>
        </p:txBody>
      </p:sp>
      <p:graphicFrame>
        <p:nvGraphicFramePr>
          <p:cNvPr id="34821" name="Object 3">
            <a:extLst>
              <a:ext uri="{FF2B5EF4-FFF2-40B4-BE49-F238E27FC236}">
                <a16:creationId xmlns:a16="http://schemas.microsoft.com/office/drawing/2014/main" id="{7CD4106A-0E52-48E4-B4C5-5FA397154312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1220788" y="1989138"/>
          <a:ext cx="152400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5" name="Equation" r:id="rId3" imgW="1003300" imgH="2133600" progId="Equation.3">
                  <p:embed/>
                </p:oleObj>
              </mc:Choice>
              <mc:Fallback>
                <p:oleObj name="Equation" r:id="rId3" imgW="1003300" imgH="2133600" progId="Equation.3">
                  <p:embed/>
                  <p:pic>
                    <p:nvPicPr>
                      <p:cNvPr id="34821" name="Object 3">
                        <a:extLst>
                          <a:ext uri="{FF2B5EF4-FFF2-40B4-BE49-F238E27FC236}">
                            <a16:creationId xmlns:a16="http://schemas.microsoft.com/office/drawing/2014/main" id="{7CD4106A-0E52-48E4-B4C5-5FA3971543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0788" y="1989138"/>
                        <a:ext cx="1524000" cy="3240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2" name="Line 4">
            <a:extLst>
              <a:ext uri="{FF2B5EF4-FFF2-40B4-BE49-F238E27FC236}">
                <a16:creationId xmlns:a16="http://schemas.microsoft.com/office/drawing/2014/main" id="{2CF4D989-B489-4E2C-8204-AA29E9CC0FB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88125" y="2205038"/>
            <a:ext cx="647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34823" name="Picture 5">
            <a:extLst>
              <a:ext uri="{FF2B5EF4-FFF2-40B4-BE49-F238E27FC236}">
                <a16:creationId xmlns:a16="http://schemas.microsoft.com/office/drawing/2014/main" id="{F2D7E159-6DEC-40CD-B017-035AD16BF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0"/>
          <a:stretch>
            <a:fillRect/>
          </a:stretch>
        </p:blipFill>
        <p:spPr bwMode="auto">
          <a:xfrm>
            <a:off x="3995738" y="2276475"/>
            <a:ext cx="4140200" cy="219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824" name="Line 6">
            <a:extLst>
              <a:ext uri="{FF2B5EF4-FFF2-40B4-BE49-F238E27FC236}">
                <a16:creationId xmlns:a16="http://schemas.microsoft.com/office/drawing/2014/main" id="{2BFFAB3C-5296-43D3-8BB5-35F42582D13F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7538" y="29972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4825" name="Text Box 7">
            <a:extLst>
              <a:ext uri="{FF2B5EF4-FFF2-40B4-BE49-F238E27FC236}">
                <a16:creationId xmlns:a16="http://schemas.microsoft.com/office/drawing/2014/main" id="{A611BBE8-229A-4715-A2D7-607220CBD0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9188" y="3736975"/>
            <a:ext cx="539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</a:t>
            </a:r>
            <a:r>
              <a:rPr kumimoji="0" lang="en-AU" altLang="en-US" sz="1800" b="1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out</a:t>
            </a:r>
          </a:p>
        </p:txBody>
      </p:sp>
      <p:sp>
        <p:nvSpPr>
          <p:cNvPr id="34826" name="Text Box 8">
            <a:extLst>
              <a:ext uri="{FF2B5EF4-FFF2-40B4-BE49-F238E27FC236}">
                <a16:creationId xmlns:a16="http://schemas.microsoft.com/office/drawing/2014/main" id="{B08868A2-5B63-4CF2-9766-4581153E0E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9200" y="3233738"/>
            <a:ext cx="463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</a:t>
            </a:r>
            <a:r>
              <a:rPr kumimoji="0" lang="en-AU" altLang="en-US" sz="1800" b="1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in</a:t>
            </a:r>
          </a:p>
        </p:txBody>
      </p:sp>
      <p:sp>
        <p:nvSpPr>
          <p:cNvPr id="34827" name="Text Box 9">
            <a:extLst>
              <a:ext uri="{FF2B5EF4-FFF2-40B4-BE49-F238E27FC236}">
                <a16:creationId xmlns:a16="http://schemas.microsoft.com/office/drawing/2014/main" id="{8812E663-EACD-4281-9495-00B75D18D1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6413" y="1649413"/>
            <a:ext cx="450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i</a:t>
            </a:r>
            <a:r>
              <a:rPr kumimoji="0" lang="en-AU" altLang="en-US" sz="1800" b="1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out</a:t>
            </a:r>
          </a:p>
        </p:txBody>
      </p:sp>
      <p:sp>
        <p:nvSpPr>
          <p:cNvPr id="34828" name="Text Box 10">
            <a:extLst>
              <a:ext uri="{FF2B5EF4-FFF2-40B4-BE49-F238E27FC236}">
                <a16:creationId xmlns:a16="http://schemas.microsoft.com/office/drawing/2014/main" id="{9705D251-B32A-4433-87DF-61C715160E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3438" y="2493963"/>
            <a:ext cx="374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i</a:t>
            </a:r>
            <a:r>
              <a:rPr kumimoji="0" lang="en-AU" altLang="en-US" sz="1800" b="1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in</a:t>
            </a:r>
          </a:p>
        </p:txBody>
      </p:sp>
      <p:sp>
        <p:nvSpPr>
          <p:cNvPr id="14" name="Curved Up Arrow 13">
            <a:extLst>
              <a:ext uri="{FF2B5EF4-FFF2-40B4-BE49-F238E27FC236}">
                <a16:creationId xmlns:a16="http://schemas.microsoft.com/office/drawing/2014/main" id="{F5A6BB9D-2EA3-4FB5-A199-2F385A47E2AB}"/>
              </a:ext>
            </a:extLst>
          </p:cNvPr>
          <p:cNvSpPr/>
          <p:nvPr/>
        </p:nvSpPr>
        <p:spPr>
          <a:xfrm rot="16200000">
            <a:off x="7906544" y="3839369"/>
            <a:ext cx="706437" cy="174625"/>
          </a:xfrm>
          <a:prstGeom prst="curvedUp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20447E-E726-422D-B211-F61A288D8724}"/>
              </a:ext>
            </a:extLst>
          </p:cNvPr>
          <p:cNvCxnSpPr/>
          <p:nvPr/>
        </p:nvCxnSpPr>
        <p:spPr>
          <a:xfrm>
            <a:off x="4192588" y="4257675"/>
            <a:ext cx="39433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D419510-650C-43D7-A5B6-FA09DC9D73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Mechatronics Design</a:t>
            </a:r>
          </a:p>
        </p:txBody>
      </p:sp>
      <p:sp>
        <p:nvSpPr>
          <p:cNvPr id="35843" name="Slide Number Placeholder 5">
            <a:extLst>
              <a:ext uri="{FF2B5EF4-FFF2-40B4-BE49-F238E27FC236}">
                <a16:creationId xmlns:a16="http://schemas.microsoft.com/office/drawing/2014/main" id="{9794E9B1-10A8-4BC7-BD81-393930F710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149FC3-9386-4053-BAEF-D62C08CE56D3}" type="slidenum">
              <a:rPr kumimoji="0" lang="en-US" altLang="en-US" sz="14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5844" name="Rectangle 2">
            <a:extLst>
              <a:ext uri="{FF2B5EF4-FFF2-40B4-BE49-F238E27FC236}">
                <a16:creationId xmlns:a16="http://schemas.microsoft.com/office/drawing/2014/main" id="{0F825510-AF41-4366-90D3-CC9AA59E01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620713"/>
            <a:ext cx="8229600" cy="1143000"/>
          </a:xfrm>
        </p:spPr>
        <p:txBody>
          <a:bodyPr/>
          <a:lstStyle/>
          <a:p>
            <a:pPr eaLnBrk="1" hangingPunct="1"/>
            <a:r>
              <a:rPr lang="en-AU" altLang="en-US"/>
              <a:t>Comparator</a:t>
            </a:r>
          </a:p>
        </p:txBody>
      </p:sp>
      <p:pic>
        <p:nvPicPr>
          <p:cNvPr id="35845" name="Picture 3">
            <a:extLst>
              <a:ext uri="{FF2B5EF4-FFF2-40B4-BE49-F238E27FC236}">
                <a16:creationId xmlns:a16="http://schemas.microsoft.com/office/drawing/2014/main" id="{167B1032-FC86-4090-B106-F66654D4E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3" r="3067"/>
          <a:stretch>
            <a:fillRect/>
          </a:stretch>
        </p:blipFill>
        <p:spPr bwMode="auto">
          <a:xfrm>
            <a:off x="4427538" y="2290763"/>
            <a:ext cx="3759200" cy="172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846" name="Text Box 4">
            <a:extLst>
              <a:ext uri="{FF2B5EF4-FFF2-40B4-BE49-F238E27FC236}">
                <a16:creationId xmlns:a16="http://schemas.microsoft.com/office/drawing/2014/main" id="{B3C4FD0B-A2E1-45CC-9258-49566F9C13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8850" y="3111500"/>
            <a:ext cx="539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</a:t>
            </a:r>
            <a:r>
              <a:rPr kumimoji="0" lang="en-AU" altLang="en-US" sz="1800" b="1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out</a:t>
            </a:r>
          </a:p>
        </p:txBody>
      </p:sp>
      <p:sp>
        <p:nvSpPr>
          <p:cNvPr id="35847" name="Text Box 5">
            <a:extLst>
              <a:ext uri="{FF2B5EF4-FFF2-40B4-BE49-F238E27FC236}">
                <a16:creationId xmlns:a16="http://schemas.microsoft.com/office/drawing/2014/main" id="{A43A0F1B-D55A-482A-B192-5D43A1156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844675"/>
            <a:ext cx="3941762" cy="230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Compare two signals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There is No feedback =&gt; infinite gain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1800" b="0" i="1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Operates in saturation, ie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Maximum positive or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Maximum negative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output voltage</a:t>
            </a:r>
          </a:p>
        </p:txBody>
      </p:sp>
      <p:graphicFrame>
        <p:nvGraphicFramePr>
          <p:cNvPr id="35848" name="Object 6">
            <a:extLst>
              <a:ext uri="{FF2B5EF4-FFF2-40B4-BE49-F238E27FC236}">
                <a16:creationId xmlns:a16="http://schemas.microsoft.com/office/drawing/2014/main" id="{1F83076B-CCEA-4B7A-8266-2017D0C93DD8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984250" y="4365625"/>
          <a:ext cx="4059238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9" name="Equation" r:id="rId4" imgW="1943100" imgH="482600" progId="Equation.3">
                  <p:embed/>
                </p:oleObj>
              </mc:Choice>
              <mc:Fallback>
                <p:oleObj name="Equation" r:id="rId4" imgW="1943100" imgH="482600" progId="Equation.3">
                  <p:embed/>
                  <p:pic>
                    <p:nvPicPr>
                      <p:cNvPr id="35848" name="Object 6">
                        <a:extLst>
                          <a:ext uri="{FF2B5EF4-FFF2-40B4-BE49-F238E27FC236}">
                            <a16:creationId xmlns:a16="http://schemas.microsoft.com/office/drawing/2014/main" id="{1F83076B-CCEA-4B7A-8266-2017D0C93D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4250" y="4365625"/>
                        <a:ext cx="4059238" cy="100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urved Up Arrow 9">
            <a:extLst>
              <a:ext uri="{FF2B5EF4-FFF2-40B4-BE49-F238E27FC236}">
                <a16:creationId xmlns:a16="http://schemas.microsoft.com/office/drawing/2014/main" id="{73088849-2B36-446F-845E-AED91644244B}"/>
              </a:ext>
            </a:extLst>
          </p:cNvPr>
          <p:cNvSpPr/>
          <p:nvPr/>
        </p:nvSpPr>
        <p:spPr>
          <a:xfrm rot="16200000">
            <a:off x="7907338" y="3090863"/>
            <a:ext cx="958850" cy="292100"/>
          </a:xfrm>
          <a:prstGeom prst="curvedUp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C40B93-2921-4228-A03A-0FEAA3C95902}"/>
              </a:ext>
            </a:extLst>
          </p:cNvPr>
          <p:cNvCxnSpPr/>
          <p:nvPr/>
        </p:nvCxnSpPr>
        <p:spPr>
          <a:xfrm>
            <a:off x="4578350" y="3789363"/>
            <a:ext cx="366236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BED91B86-AD70-49B8-BCB9-09DD78C54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Mechatronics Design</a:t>
            </a:r>
          </a:p>
        </p:txBody>
      </p:sp>
      <p:sp>
        <p:nvSpPr>
          <p:cNvPr id="30723" name="Slide Number Placeholder 6">
            <a:extLst>
              <a:ext uri="{FF2B5EF4-FFF2-40B4-BE49-F238E27FC236}">
                <a16:creationId xmlns:a16="http://schemas.microsoft.com/office/drawing/2014/main" id="{E9BE0D90-BDF6-4A46-9199-BCE2AB460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A92722-E680-4B2B-AF5F-769DFAAC084C}" type="slidenum">
              <a:rPr kumimoji="0" lang="en-US" altLang="en-US" sz="14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7296E869-D9D2-46FA-99FB-3B66000E85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Buffer or Follower</a:t>
            </a:r>
          </a:p>
        </p:txBody>
      </p:sp>
      <p:pic>
        <p:nvPicPr>
          <p:cNvPr id="30725" name="Picture 3">
            <a:extLst>
              <a:ext uri="{FF2B5EF4-FFF2-40B4-BE49-F238E27FC236}">
                <a16:creationId xmlns:a16="http://schemas.microsoft.com/office/drawing/2014/main" id="{2BAE7CA3-A986-4773-8048-7AD2B1C0F72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0" y="2708275"/>
            <a:ext cx="771525" cy="1008063"/>
          </a:xfrm>
          <a:noFill/>
        </p:spPr>
      </p:pic>
      <p:sp>
        <p:nvSpPr>
          <p:cNvPr id="30726" name="Line 4">
            <a:extLst>
              <a:ext uri="{FF2B5EF4-FFF2-40B4-BE49-F238E27FC236}">
                <a16:creationId xmlns:a16="http://schemas.microsoft.com/office/drawing/2014/main" id="{66D08015-F58E-44C3-B961-CF057160A433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3438" y="2924175"/>
            <a:ext cx="576262" cy="0"/>
          </a:xfrm>
          <a:prstGeom prst="line">
            <a:avLst/>
          </a:prstGeom>
          <a:noFill/>
          <a:ln w="3175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0727" name="Line 5">
            <a:extLst>
              <a:ext uri="{FF2B5EF4-FFF2-40B4-BE49-F238E27FC236}">
                <a16:creationId xmlns:a16="http://schemas.microsoft.com/office/drawing/2014/main" id="{F7457733-1BA0-440C-BA30-197D7175D7E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56100" y="3284538"/>
            <a:ext cx="2889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0728" name="Line 6">
            <a:extLst>
              <a:ext uri="{FF2B5EF4-FFF2-40B4-BE49-F238E27FC236}">
                <a16:creationId xmlns:a16="http://schemas.microsoft.com/office/drawing/2014/main" id="{9C894689-F3BB-478C-88ED-FA21B1F5B49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56100" y="2565400"/>
            <a:ext cx="0" cy="7191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0729" name="Line 7">
            <a:extLst>
              <a:ext uri="{FF2B5EF4-FFF2-40B4-BE49-F238E27FC236}">
                <a16:creationId xmlns:a16="http://schemas.microsoft.com/office/drawing/2014/main" id="{BC978ECD-8059-4905-A5FF-7A07C044E957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6100" y="2565400"/>
            <a:ext cx="13684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0730" name="Line 8">
            <a:extLst>
              <a:ext uri="{FF2B5EF4-FFF2-40B4-BE49-F238E27FC236}">
                <a16:creationId xmlns:a16="http://schemas.microsoft.com/office/drawing/2014/main" id="{32EE140E-D952-4F18-9D19-CABE9CDF5407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9700" y="3357563"/>
            <a:ext cx="11525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0731" name="Line 9">
            <a:extLst>
              <a:ext uri="{FF2B5EF4-FFF2-40B4-BE49-F238E27FC236}">
                <a16:creationId xmlns:a16="http://schemas.microsoft.com/office/drawing/2014/main" id="{ADD798AD-87AE-489C-9D0A-0BFE4590BE02}"/>
              </a:ext>
            </a:extLst>
          </p:cNvPr>
          <p:cNvSpPr>
            <a:spLocks noChangeShapeType="1"/>
          </p:cNvSpPr>
          <p:nvPr/>
        </p:nvSpPr>
        <p:spPr bwMode="auto">
          <a:xfrm>
            <a:off x="5724525" y="2565400"/>
            <a:ext cx="0" cy="7921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0732" name="Line 10">
            <a:extLst>
              <a:ext uri="{FF2B5EF4-FFF2-40B4-BE49-F238E27FC236}">
                <a16:creationId xmlns:a16="http://schemas.microsoft.com/office/drawing/2014/main" id="{5E0BBBE8-7EC1-4D81-A24B-E62063C183F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08400" y="3500438"/>
            <a:ext cx="9350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0733" name="Text Box 11">
            <a:extLst>
              <a:ext uri="{FF2B5EF4-FFF2-40B4-BE49-F238E27FC236}">
                <a16:creationId xmlns:a16="http://schemas.microsoft.com/office/drawing/2014/main" id="{92F2B8C6-1F87-4000-B4D2-AB260D7BA9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7675" y="3141663"/>
            <a:ext cx="557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</a:t>
            </a:r>
            <a:r>
              <a:rPr kumimoji="0" lang="en-AU" altLang="en-US" sz="2400" b="1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in</a:t>
            </a:r>
          </a:p>
        </p:txBody>
      </p:sp>
      <p:sp>
        <p:nvSpPr>
          <p:cNvPr id="30734" name="Text Box 12">
            <a:extLst>
              <a:ext uri="{FF2B5EF4-FFF2-40B4-BE49-F238E27FC236}">
                <a16:creationId xmlns:a16="http://schemas.microsoft.com/office/drawing/2014/main" id="{03C96D79-F949-4B7F-8AC9-05612BAF74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6050" y="2944813"/>
            <a:ext cx="658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</a:t>
            </a:r>
            <a:r>
              <a:rPr kumimoji="0" lang="en-AU" altLang="en-US" sz="2400" b="1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out</a:t>
            </a:r>
          </a:p>
        </p:txBody>
      </p:sp>
      <p:graphicFrame>
        <p:nvGraphicFramePr>
          <p:cNvPr id="30735" name="Object 13">
            <a:extLst>
              <a:ext uri="{FF2B5EF4-FFF2-40B4-BE49-F238E27FC236}">
                <a16:creationId xmlns:a16="http://schemas.microsoft.com/office/drawing/2014/main" id="{1ED60F47-B6D2-40FE-9CC4-D25335F1E9BC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1011238" y="2276475"/>
          <a:ext cx="1169987" cy="244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1" name="Equation" r:id="rId4" imgW="546100" imgH="1143000" progId="Equation.3">
                  <p:embed/>
                </p:oleObj>
              </mc:Choice>
              <mc:Fallback>
                <p:oleObj name="Equation" r:id="rId4" imgW="546100" imgH="1143000" progId="Equation.3">
                  <p:embed/>
                  <p:pic>
                    <p:nvPicPr>
                      <p:cNvPr id="30735" name="Object 13">
                        <a:extLst>
                          <a:ext uri="{FF2B5EF4-FFF2-40B4-BE49-F238E27FC236}">
                            <a16:creationId xmlns:a16="http://schemas.microsoft.com/office/drawing/2014/main" id="{1ED60F47-B6D2-40FE-9CC4-D25335F1E9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1238" y="2276475"/>
                        <a:ext cx="1169987" cy="2447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36" name="Text Box 14">
            <a:extLst>
              <a:ext uri="{FF2B5EF4-FFF2-40B4-BE49-F238E27FC236}">
                <a16:creationId xmlns:a16="http://schemas.microsoft.com/office/drawing/2014/main" id="{4EE1BD4B-D53C-4897-8AF6-7256F350C6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1500" y="4097338"/>
            <a:ext cx="6000750" cy="146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Used to apply a signal without loading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 signal source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1" i="1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input resistance isolates signal source from the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1" i="1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load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3C948842-36EE-4564-AB91-36731087C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Mechatronics Design</a:t>
            </a:r>
          </a:p>
        </p:txBody>
      </p:sp>
      <p:sp>
        <p:nvSpPr>
          <p:cNvPr id="38915" name="Slide Number Placeholder 4">
            <a:extLst>
              <a:ext uri="{FF2B5EF4-FFF2-40B4-BE49-F238E27FC236}">
                <a16:creationId xmlns:a16="http://schemas.microsoft.com/office/drawing/2014/main" id="{429A24D5-4D0C-435F-908A-27F85837B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EEAED2-A420-493F-86C7-C725D957A43F}" type="slidenum">
              <a:rPr kumimoji="0" lang="en-US" altLang="en-US" sz="14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8916" name="Rectangle 2">
            <a:extLst>
              <a:ext uri="{FF2B5EF4-FFF2-40B4-BE49-F238E27FC236}">
                <a16:creationId xmlns:a16="http://schemas.microsoft.com/office/drawing/2014/main" id="{561FA30E-064C-4011-8077-93470D4071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Exercises</a:t>
            </a:r>
          </a:p>
        </p:txBody>
      </p:sp>
      <p:pic>
        <p:nvPicPr>
          <p:cNvPr id="38917" name="Picture 3">
            <a:extLst>
              <a:ext uri="{FF2B5EF4-FFF2-40B4-BE49-F238E27FC236}">
                <a16:creationId xmlns:a16="http://schemas.microsoft.com/office/drawing/2014/main" id="{8054A528-1E5C-4295-A3E9-50BF46A7D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2349500"/>
            <a:ext cx="4392613" cy="348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918" name="Text Box 4">
            <a:extLst>
              <a:ext uri="{FF2B5EF4-FFF2-40B4-BE49-F238E27FC236}">
                <a16:creationId xmlns:a16="http://schemas.microsoft.com/office/drawing/2014/main" id="{F108C52F-11E2-4FD8-B86D-E784DDC0F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7850" y="3521075"/>
            <a:ext cx="5476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</a:t>
            </a:r>
            <a:r>
              <a:rPr kumimoji="0" lang="en-AU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out</a:t>
            </a:r>
          </a:p>
        </p:txBody>
      </p:sp>
      <p:sp>
        <p:nvSpPr>
          <p:cNvPr id="38919" name="Line 5">
            <a:extLst>
              <a:ext uri="{FF2B5EF4-FFF2-40B4-BE49-F238E27FC236}">
                <a16:creationId xmlns:a16="http://schemas.microsoft.com/office/drawing/2014/main" id="{35487AA0-D983-4DCB-BC55-98197FF15787}"/>
              </a:ext>
            </a:extLst>
          </p:cNvPr>
          <p:cNvSpPr>
            <a:spLocks noChangeShapeType="1"/>
          </p:cNvSpPr>
          <p:nvPr/>
        </p:nvSpPr>
        <p:spPr bwMode="auto">
          <a:xfrm>
            <a:off x="7092950" y="4149725"/>
            <a:ext cx="0" cy="1008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8920" name="Text Box 6">
            <a:extLst>
              <a:ext uri="{FF2B5EF4-FFF2-40B4-BE49-F238E27FC236}">
                <a16:creationId xmlns:a16="http://schemas.microsoft.com/office/drawing/2014/main" id="{E280F277-82DF-49AF-94C2-154EC2404C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4113" y="4529138"/>
            <a:ext cx="4587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</a:t>
            </a:r>
            <a:r>
              <a:rPr kumimoji="0" lang="en-AU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out</a:t>
            </a:r>
          </a:p>
        </p:txBody>
      </p:sp>
      <p:sp>
        <p:nvSpPr>
          <p:cNvPr id="38921" name="Text Box 7">
            <a:extLst>
              <a:ext uri="{FF2B5EF4-FFF2-40B4-BE49-F238E27FC236}">
                <a16:creationId xmlns:a16="http://schemas.microsoft.com/office/drawing/2014/main" id="{F8F1F0F1-148B-4C77-B998-58DA68A5D0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3938" y="4456113"/>
            <a:ext cx="806450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1" i="1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Find: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1" i="1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</a:t>
            </a:r>
            <a:r>
              <a:rPr kumimoji="0" lang="en-AU" altLang="en-US" sz="1800" b="1" i="1" u="none" strike="noStrike" kern="1200" cap="none" spc="0" normalizeH="0" baseline="-2500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out</a:t>
            </a:r>
            <a:r>
              <a:rPr kumimoji="0" lang="en-AU" altLang="en-US" sz="1800" b="1" i="1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1" i="1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</a:t>
            </a:r>
            <a:r>
              <a:rPr kumimoji="0" lang="en-AU" altLang="en-US" sz="1800" b="1" i="1" u="none" strike="noStrike" kern="1200" cap="none" spc="0" normalizeH="0" baseline="-2500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out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Signal Conditioning - Isolation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AU" dirty="0">
                <a:solidFill>
                  <a:schemeClr val="bg1"/>
                </a:solidFill>
              </a:rPr>
              <a:t>Isolation</a:t>
            </a:r>
            <a:r>
              <a:rPr lang="en-AU" dirty="0"/>
              <a:t>:</a:t>
            </a:r>
          </a:p>
          <a:p>
            <a:pPr lvl="2"/>
            <a:r>
              <a:rPr lang="en-AU" dirty="0"/>
              <a:t>Voltage signals well outside the range of the </a:t>
            </a:r>
            <a:r>
              <a:rPr lang="en-AU" dirty="0" err="1"/>
              <a:t>DAQ</a:t>
            </a:r>
            <a:r>
              <a:rPr lang="en-AU" dirty="0"/>
              <a:t> digitizer can damage the measurement system.</a:t>
            </a:r>
          </a:p>
          <a:p>
            <a:pPr lvl="2"/>
            <a:r>
              <a:rPr lang="en-AU" i="1" dirty="0">
                <a:solidFill>
                  <a:srgbClr val="3333FF"/>
                </a:solidFill>
              </a:rPr>
              <a:t>Signal Conditioning </a:t>
            </a:r>
            <a:r>
              <a:rPr lang="en-AU" dirty="0"/>
              <a:t>protects the system from dangerous voltages.</a:t>
            </a:r>
          </a:p>
          <a:p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5977890" y="2857500"/>
            <a:ext cx="2160270" cy="12801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err="1">
                <a:solidFill>
                  <a:schemeClr val="tx2"/>
                </a:solidFill>
              </a:rPr>
              <a:t>DAQ</a:t>
            </a:r>
            <a:r>
              <a:rPr lang="en-AU" dirty="0">
                <a:solidFill>
                  <a:schemeClr val="tx2"/>
                </a:solidFill>
              </a:rPr>
              <a:t> or expensive devices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5480" y="4423410"/>
            <a:ext cx="2160270" cy="12801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i="1" dirty="0">
                <a:solidFill>
                  <a:srgbClr val="3333FF"/>
                </a:solidFill>
              </a:rPr>
              <a:t>Signal Conditioning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5977890" y="4423410"/>
            <a:ext cx="2160270" cy="12801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err="1">
                <a:solidFill>
                  <a:schemeClr val="tx2"/>
                </a:solidFill>
              </a:rPr>
              <a:t>DAQ</a:t>
            </a:r>
            <a:r>
              <a:rPr lang="en-AU" dirty="0">
                <a:solidFill>
                  <a:schemeClr val="tx2"/>
                </a:solidFill>
              </a:rPr>
              <a:t> or expensive devices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423410" y="3589020"/>
            <a:ext cx="155448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474845" y="3034665"/>
            <a:ext cx="0" cy="240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703445" y="3034665"/>
            <a:ext cx="0" cy="240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806315" y="3034665"/>
            <a:ext cx="0" cy="240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046345" y="3034665"/>
            <a:ext cx="0" cy="240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354955" y="3034665"/>
            <a:ext cx="0" cy="240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5492115" y="3034665"/>
            <a:ext cx="0" cy="240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4474845" y="3034665"/>
            <a:ext cx="228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4703445" y="3286125"/>
            <a:ext cx="1143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4817745" y="3034665"/>
            <a:ext cx="228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5046345" y="3297555"/>
            <a:ext cx="30861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5354955" y="3034665"/>
            <a:ext cx="1371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5492115" y="3297555"/>
            <a:ext cx="1371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487680" y="4644390"/>
            <a:ext cx="0" cy="240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716280" y="4644390"/>
            <a:ext cx="0" cy="240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819150" y="4644390"/>
            <a:ext cx="0" cy="240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1059180" y="4644390"/>
            <a:ext cx="0" cy="240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367790" y="4644390"/>
            <a:ext cx="0" cy="240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1504950" y="4644390"/>
            <a:ext cx="0" cy="240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487680" y="4644390"/>
            <a:ext cx="228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716280" y="4895850"/>
            <a:ext cx="1143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830580" y="4644390"/>
            <a:ext cx="228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1059180" y="4907280"/>
            <a:ext cx="30861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1367790" y="4644390"/>
            <a:ext cx="1371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1504950" y="4907280"/>
            <a:ext cx="1371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4451985" y="4655820"/>
            <a:ext cx="0" cy="240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4680585" y="4655820"/>
            <a:ext cx="0" cy="240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4783455" y="4655820"/>
            <a:ext cx="0" cy="240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5023485" y="4655820"/>
            <a:ext cx="0" cy="240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5332095" y="4655820"/>
            <a:ext cx="0" cy="240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5469255" y="4655820"/>
            <a:ext cx="0" cy="240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4451985" y="4655820"/>
            <a:ext cx="228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4680585" y="4907280"/>
            <a:ext cx="1143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4794885" y="4655820"/>
            <a:ext cx="228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5023485" y="4918710"/>
            <a:ext cx="30861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5332095" y="4655820"/>
            <a:ext cx="1371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5469255" y="4918710"/>
            <a:ext cx="1371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4131945" y="5101590"/>
            <a:ext cx="1845945" cy="114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342900" y="5113020"/>
            <a:ext cx="1575435" cy="5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3375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Signal Conditioning - Isolation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AU" dirty="0">
                <a:solidFill>
                  <a:schemeClr val="bg1"/>
                </a:solidFill>
              </a:rPr>
              <a:t>Isolation</a:t>
            </a:r>
            <a:r>
              <a:rPr lang="en-AU" dirty="0"/>
              <a:t>:</a:t>
            </a:r>
          </a:p>
          <a:p>
            <a:pPr lvl="2"/>
            <a:r>
              <a:rPr lang="en-AU" dirty="0"/>
              <a:t>Voltage signals well outside the range of the </a:t>
            </a:r>
            <a:r>
              <a:rPr lang="en-AU" dirty="0" err="1"/>
              <a:t>DAQ</a:t>
            </a:r>
            <a:r>
              <a:rPr lang="en-AU" dirty="0"/>
              <a:t> digitizer can damage the measurement system.</a:t>
            </a:r>
          </a:p>
          <a:p>
            <a:pPr lvl="2"/>
            <a:r>
              <a:rPr lang="en-AU" dirty="0"/>
              <a:t>Isolation protects the system from dangerous voltages.</a:t>
            </a:r>
          </a:p>
          <a:p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5977890" y="2857500"/>
            <a:ext cx="2160270" cy="12801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err="1">
                <a:solidFill>
                  <a:schemeClr val="tx2"/>
                </a:solidFill>
              </a:rPr>
              <a:t>DAQ</a:t>
            </a:r>
            <a:r>
              <a:rPr lang="en-AU" dirty="0">
                <a:solidFill>
                  <a:schemeClr val="tx2"/>
                </a:solidFill>
              </a:rPr>
              <a:t> or expensive devices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5480" y="4423410"/>
            <a:ext cx="2160270" cy="12801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2"/>
                </a:solidFill>
              </a:rPr>
              <a:t>Isolation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5977890" y="4423410"/>
            <a:ext cx="2160270" cy="12801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err="1">
                <a:solidFill>
                  <a:schemeClr val="tx2"/>
                </a:solidFill>
              </a:rPr>
              <a:t>DAQ</a:t>
            </a:r>
            <a:r>
              <a:rPr lang="en-AU" dirty="0">
                <a:solidFill>
                  <a:schemeClr val="tx2"/>
                </a:solidFill>
              </a:rPr>
              <a:t> or expensive devices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423410" y="3589020"/>
            <a:ext cx="155448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474845" y="3034665"/>
            <a:ext cx="0" cy="240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703445" y="3034665"/>
            <a:ext cx="0" cy="240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806315" y="3034665"/>
            <a:ext cx="0" cy="240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046345" y="3034665"/>
            <a:ext cx="0" cy="240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354955" y="3034665"/>
            <a:ext cx="0" cy="240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5492115" y="3034665"/>
            <a:ext cx="0" cy="240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4474845" y="3034665"/>
            <a:ext cx="228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4703445" y="3286125"/>
            <a:ext cx="1143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4817745" y="3034665"/>
            <a:ext cx="228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5046345" y="3297555"/>
            <a:ext cx="30861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5354955" y="3034665"/>
            <a:ext cx="1371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5492115" y="3297555"/>
            <a:ext cx="1371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487680" y="4644390"/>
            <a:ext cx="0" cy="240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716280" y="4644390"/>
            <a:ext cx="0" cy="240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819150" y="4644390"/>
            <a:ext cx="0" cy="240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1059180" y="4644390"/>
            <a:ext cx="0" cy="240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367790" y="4644390"/>
            <a:ext cx="0" cy="240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1504950" y="4644390"/>
            <a:ext cx="0" cy="240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487680" y="4644390"/>
            <a:ext cx="228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716280" y="4895850"/>
            <a:ext cx="1143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830580" y="4644390"/>
            <a:ext cx="228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1059180" y="4907280"/>
            <a:ext cx="30861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1367790" y="4644390"/>
            <a:ext cx="1371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1504950" y="4907280"/>
            <a:ext cx="1371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342900" y="5113020"/>
            <a:ext cx="1575435" cy="5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Lightning Bolt 4"/>
          <p:cNvSpPr/>
          <p:nvPr/>
        </p:nvSpPr>
        <p:spPr>
          <a:xfrm>
            <a:off x="3878580" y="2948940"/>
            <a:ext cx="434340" cy="640080"/>
          </a:xfrm>
          <a:prstGeom prst="lightningBolt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3" name="Lightning Bolt 52"/>
          <p:cNvSpPr/>
          <p:nvPr/>
        </p:nvSpPr>
        <p:spPr>
          <a:xfrm>
            <a:off x="510540" y="3834765"/>
            <a:ext cx="434340" cy="640080"/>
          </a:xfrm>
          <a:prstGeom prst="lightningBolt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Explosion 2 8"/>
          <p:cNvSpPr/>
          <p:nvPr/>
        </p:nvSpPr>
        <p:spPr>
          <a:xfrm>
            <a:off x="6383655" y="2857500"/>
            <a:ext cx="1348740" cy="1257300"/>
          </a:xfrm>
          <a:prstGeom prst="irregularSeal2">
            <a:avLst/>
          </a:prstGeom>
          <a:solidFill>
            <a:srgbClr val="FFC000">
              <a:alpha val="30000"/>
            </a:srgb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5" name="Explosion 2 54"/>
          <p:cNvSpPr/>
          <p:nvPr/>
        </p:nvSpPr>
        <p:spPr>
          <a:xfrm>
            <a:off x="2341245" y="4411980"/>
            <a:ext cx="1348740" cy="1257300"/>
          </a:xfrm>
          <a:prstGeom prst="irregularSeal2">
            <a:avLst/>
          </a:prstGeom>
          <a:solidFill>
            <a:srgbClr val="FFC000">
              <a:alpha val="30000"/>
            </a:srgb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83658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Signal Conditioning - Isolation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lvl="1" indent="-285750">
              <a:buFont typeface="Arial" pitchFamily="34" charset="0"/>
              <a:buChar char="•"/>
            </a:pPr>
            <a:r>
              <a:rPr lang="en-AU" dirty="0"/>
              <a:t>E.g. </a:t>
            </a:r>
            <a:r>
              <a:rPr lang="en-AU" dirty="0" err="1"/>
              <a:t>Optocoupler</a:t>
            </a:r>
            <a:endParaRPr lang="en-AU" dirty="0"/>
          </a:p>
          <a:p>
            <a:pPr marL="285750" lvl="1" indent="-285750">
              <a:buFont typeface="Arial" pitchFamily="34" charset="0"/>
              <a:buChar char="•"/>
            </a:pPr>
            <a:endParaRPr lang="en-AU" dirty="0"/>
          </a:p>
          <a:p>
            <a:pPr marL="285750" lvl="1" indent="-285750">
              <a:buFont typeface="Arial" pitchFamily="34" charset="0"/>
              <a:buChar char="•"/>
            </a:pPr>
            <a:endParaRPr lang="en-AU" dirty="0"/>
          </a:p>
          <a:p>
            <a:pPr marL="285750" lvl="1" indent="-285750">
              <a:buFont typeface="Arial" pitchFamily="34" charset="0"/>
              <a:buChar char="•"/>
            </a:pPr>
            <a:endParaRPr lang="en-AU" dirty="0"/>
          </a:p>
          <a:p>
            <a:pPr marL="285750" lvl="1" indent="-285750">
              <a:buFont typeface="Arial" pitchFamily="34" charset="0"/>
              <a:buChar char="•"/>
            </a:pPr>
            <a:endParaRPr lang="en-AU" dirty="0"/>
          </a:p>
          <a:p>
            <a:pPr marL="285750" lvl="1" indent="-285750">
              <a:buFont typeface="Arial" pitchFamily="34" charset="0"/>
              <a:buChar char="•"/>
            </a:pPr>
            <a:endParaRPr lang="en-AU" dirty="0"/>
          </a:p>
          <a:p>
            <a:pPr marL="892175" lvl="2" indent="-285750">
              <a:buFont typeface="Arial" pitchFamily="34" charset="0"/>
              <a:buChar char="•"/>
            </a:pPr>
            <a:r>
              <a:rPr lang="en-AU" dirty="0"/>
              <a:t>No input:</a:t>
            </a:r>
          </a:p>
          <a:p>
            <a:pPr marL="1349375" lvl="3" indent="-285750">
              <a:buFont typeface="Arial" pitchFamily="34" charset="0"/>
              <a:buChar char="•"/>
            </a:pPr>
            <a:r>
              <a:rPr lang="en-AU" sz="1800" dirty="0"/>
              <a:t>LED is dark </a:t>
            </a:r>
            <a:r>
              <a:rPr lang="en-AU" sz="1800" dirty="0">
                <a:sym typeface="Wingdings" pitchFamily="2" charset="2"/>
              </a:rPr>
              <a:t> Transistor (</a:t>
            </a:r>
            <a:r>
              <a:rPr lang="en-AU" sz="1800" dirty="0" err="1">
                <a:sym typeface="Wingdings" pitchFamily="2" charset="2"/>
              </a:rPr>
              <a:t>BJT</a:t>
            </a:r>
            <a:r>
              <a:rPr lang="en-AU" sz="1800" dirty="0">
                <a:sym typeface="Wingdings" pitchFamily="2" charset="2"/>
              </a:rPr>
              <a:t>) is off.</a:t>
            </a:r>
          </a:p>
          <a:p>
            <a:pPr marL="1349375" lvl="3" indent="-285750">
              <a:buFont typeface="Arial" pitchFamily="34" charset="0"/>
              <a:buChar char="•"/>
            </a:pPr>
            <a:r>
              <a:rPr lang="en-AU" sz="1800" dirty="0">
                <a:sym typeface="Wingdings" pitchFamily="2" charset="2"/>
              </a:rPr>
              <a:t>External pull-up resistor creates HIGH.</a:t>
            </a:r>
          </a:p>
          <a:p>
            <a:pPr marL="892175" lvl="2" indent="-285750">
              <a:buFont typeface="Arial" pitchFamily="34" charset="0"/>
              <a:buChar char="•"/>
            </a:pPr>
            <a:r>
              <a:rPr lang="en-AU" dirty="0">
                <a:sym typeface="Wingdings" pitchFamily="2" charset="2"/>
              </a:rPr>
              <a:t>With input:</a:t>
            </a:r>
          </a:p>
          <a:p>
            <a:pPr marL="1349375" lvl="3" indent="-285750">
              <a:buFont typeface="Arial" pitchFamily="34" charset="0"/>
              <a:buChar char="•"/>
            </a:pPr>
            <a:r>
              <a:rPr lang="en-AU" sz="1800" dirty="0">
                <a:sym typeface="Wingdings" pitchFamily="2" charset="2"/>
              </a:rPr>
              <a:t>LED turns on  Transistor (</a:t>
            </a:r>
            <a:r>
              <a:rPr lang="en-AU" sz="1800" dirty="0" err="1">
                <a:sym typeface="Wingdings" pitchFamily="2" charset="2"/>
              </a:rPr>
              <a:t>BJT</a:t>
            </a:r>
            <a:r>
              <a:rPr lang="en-AU" sz="1800" dirty="0">
                <a:sym typeface="Wingdings" pitchFamily="2" charset="2"/>
              </a:rPr>
              <a:t>) on.</a:t>
            </a:r>
          </a:p>
          <a:p>
            <a:pPr marL="1349375" lvl="3" indent="-285750">
              <a:buFont typeface="Arial" pitchFamily="34" charset="0"/>
              <a:buChar char="•"/>
            </a:pPr>
            <a:r>
              <a:rPr lang="en-AU" sz="1800" dirty="0">
                <a:sym typeface="Wingdings" pitchFamily="2" charset="2"/>
              </a:rPr>
              <a:t>Output goes LOW.</a:t>
            </a:r>
            <a:endParaRPr lang="en-AU" sz="1800" dirty="0"/>
          </a:p>
          <a:p>
            <a:endParaRPr lang="en-AU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835" y="809154"/>
            <a:ext cx="573405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60120" y="1895688"/>
            <a:ext cx="30975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tx2"/>
                </a:solidFill>
                <a:hlinkClick r:id="rId3"/>
              </a:rPr>
              <a:t>http://www.electronicdesign.com/power/understanding-signal-and-power-isolation-techniques</a:t>
            </a:r>
            <a:endParaRPr lang="en-AU" sz="1200" dirty="0">
              <a:solidFill>
                <a:schemeClr val="tx2"/>
              </a:solidFill>
            </a:endParaRPr>
          </a:p>
          <a:p>
            <a:endParaRPr lang="en-AU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5491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Signal Conditioning - Excitation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AU" dirty="0">
                <a:solidFill>
                  <a:schemeClr val="bg1"/>
                </a:solidFill>
              </a:rPr>
              <a:t>Excitation</a:t>
            </a:r>
            <a:r>
              <a:rPr lang="en-AU" dirty="0"/>
              <a:t>:</a:t>
            </a:r>
          </a:p>
          <a:p>
            <a:pPr lvl="2"/>
            <a:r>
              <a:rPr lang="en-AU" dirty="0"/>
              <a:t>Some sensors require external voltage or current excitation.</a:t>
            </a:r>
          </a:p>
          <a:p>
            <a:pPr lvl="2"/>
            <a:r>
              <a:rPr lang="en-AU" dirty="0"/>
              <a:t>E.g. strain gauges are typically used in Wheatstone bridge configuration with voltage excitation.</a:t>
            </a:r>
          </a:p>
          <a:p>
            <a:pPr lvl="2"/>
            <a:endParaRPr lang="en-AU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743912" y="4048270"/>
            <a:ext cx="355600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828579" y="4149869"/>
            <a:ext cx="180000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2921712" y="3396338"/>
            <a:ext cx="0" cy="64800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921712" y="3396338"/>
            <a:ext cx="1481667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921712" y="4149869"/>
            <a:ext cx="0" cy="68400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921712" y="4827202"/>
            <a:ext cx="1481667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692175" y="3396338"/>
            <a:ext cx="720000" cy="72000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692175" y="4107533"/>
            <a:ext cx="720000" cy="72000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412175" y="4116338"/>
            <a:ext cx="720000" cy="72000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403379" y="3387533"/>
            <a:ext cx="720000" cy="72000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692175" y="4107533"/>
            <a:ext cx="252000" cy="0"/>
          </a:xfrm>
          <a:prstGeom prst="line">
            <a:avLst/>
          </a:prstGeom>
          <a:ln w="12700">
            <a:solidFill>
              <a:schemeClr val="tx2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860719" y="4107528"/>
            <a:ext cx="252000" cy="0"/>
          </a:xfrm>
          <a:prstGeom prst="line">
            <a:avLst/>
          </a:prstGeom>
          <a:ln w="12700">
            <a:solidFill>
              <a:schemeClr val="tx2"/>
            </a:solidFill>
            <a:headEnd type="oval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05845" y="3853538"/>
            <a:ext cx="70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V</a:t>
            </a:r>
            <a:r>
              <a:rPr lang="en-AU" baseline="-25000" dirty="0">
                <a:solidFill>
                  <a:schemeClr val="tx2"/>
                </a:solidFill>
              </a:rPr>
              <a:t>ex</a:t>
            </a:r>
            <a:endParaRPr lang="en-AU" dirty="0">
              <a:solidFill>
                <a:schemeClr val="tx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88703" y="3977342"/>
            <a:ext cx="965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tx2"/>
                </a:solidFill>
              </a:rPr>
              <a:t>Voltmeter</a:t>
            </a:r>
          </a:p>
        </p:txBody>
      </p: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V="1">
            <a:off x="3908242" y="3603600"/>
            <a:ext cx="287866" cy="287866"/>
          </a:xfrm>
          <a:prstGeom prst="line">
            <a:avLst/>
          </a:prstGeom>
          <a:ln w="635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 noChangeAspect="1"/>
          </p:cNvCxnSpPr>
          <p:nvPr/>
        </p:nvCxnSpPr>
        <p:spPr>
          <a:xfrm flipV="1">
            <a:off x="4628242" y="4323600"/>
            <a:ext cx="287866" cy="287866"/>
          </a:xfrm>
          <a:prstGeom prst="line">
            <a:avLst/>
          </a:prstGeom>
          <a:ln w="63500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cxnSpLocks noChangeAspect="1"/>
          </p:cNvCxnSpPr>
          <p:nvPr/>
        </p:nvCxnSpPr>
        <p:spPr>
          <a:xfrm>
            <a:off x="3904371" y="4314999"/>
            <a:ext cx="288000" cy="288000"/>
          </a:xfrm>
          <a:prstGeom prst="line">
            <a:avLst/>
          </a:prstGeom>
          <a:ln w="635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cxnSpLocks noChangeAspect="1"/>
          </p:cNvCxnSpPr>
          <p:nvPr/>
        </p:nvCxnSpPr>
        <p:spPr>
          <a:xfrm>
            <a:off x="4572719" y="3565538"/>
            <a:ext cx="288000" cy="288000"/>
          </a:xfrm>
          <a:prstGeom prst="line">
            <a:avLst/>
          </a:prstGeom>
          <a:ln w="63500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556875" y="3505671"/>
            <a:ext cx="70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R</a:t>
            </a:r>
            <a:r>
              <a:rPr lang="en-AU" baseline="-25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759642" y="3116307"/>
            <a:ext cx="1413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R</a:t>
            </a:r>
            <a:r>
              <a:rPr lang="en-AU" baseline="-25000" dirty="0">
                <a:solidFill>
                  <a:schemeClr val="tx2"/>
                </a:solidFill>
              </a:rPr>
              <a:t>1</a:t>
            </a:r>
            <a:r>
              <a:rPr lang="en-AU" dirty="0">
                <a:solidFill>
                  <a:schemeClr val="tx2"/>
                </a:solidFill>
              </a:rPr>
              <a:t>: Strain gauge</a:t>
            </a:r>
            <a:endParaRPr lang="en-AU" baseline="-25000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654074" y="4338061"/>
            <a:ext cx="70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R</a:t>
            </a:r>
            <a:r>
              <a:rPr lang="en-AU" baseline="-250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716719" y="4707393"/>
            <a:ext cx="1612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R</a:t>
            </a:r>
            <a:r>
              <a:rPr lang="en-AU" baseline="-25000" dirty="0">
                <a:solidFill>
                  <a:schemeClr val="tx2"/>
                </a:solidFill>
              </a:rPr>
              <a:t>4</a:t>
            </a:r>
            <a:r>
              <a:rPr lang="en-AU" dirty="0">
                <a:solidFill>
                  <a:schemeClr val="tx2"/>
                </a:solidFill>
              </a:rPr>
              <a:t>: Potentiometer</a:t>
            </a:r>
            <a:endParaRPr lang="en-AU" baseline="-25000" dirty="0">
              <a:solidFill>
                <a:schemeClr val="tx2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4860719" y="4407193"/>
            <a:ext cx="180000" cy="180000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4687249" y="4578862"/>
            <a:ext cx="180000" cy="180000"/>
          </a:xfrm>
          <a:prstGeom prst="straightConnector1">
            <a:avLst/>
          </a:prstGeom>
          <a:ln w="12700">
            <a:solidFill>
              <a:schemeClr val="tx2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869186" y="4578726"/>
            <a:ext cx="180000" cy="180000"/>
          </a:xfrm>
          <a:prstGeom prst="straightConnector1">
            <a:avLst/>
          </a:prstGeom>
          <a:ln w="12700">
            <a:solidFill>
              <a:schemeClr val="tx2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358499" y="3931672"/>
            <a:ext cx="70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</a:t>
            </a:r>
            <a:endParaRPr lang="en-AU" baseline="-25000" dirty="0">
              <a:solidFill>
                <a:schemeClr val="tx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171554" y="3931672"/>
            <a:ext cx="70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B</a:t>
            </a:r>
            <a:endParaRPr lang="en-AU" baseline="-25000" dirty="0">
              <a:solidFill>
                <a:schemeClr val="tx2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64269" y="3571672"/>
            <a:ext cx="353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i</a:t>
            </a:r>
            <a:r>
              <a:rPr lang="en-AU" baseline="-25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153722" y="3561265"/>
            <a:ext cx="325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i</a:t>
            </a:r>
            <a:r>
              <a:rPr lang="en-AU" baseline="-25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170656" y="4165931"/>
            <a:ext cx="70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i</a:t>
            </a:r>
            <a:r>
              <a:rPr lang="en-AU" baseline="-250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382874" y="4174398"/>
            <a:ext cx="422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i</a:t>
            </a:r>
            <a:r>
              <a:rPr lang="en-AU" baseline="-25000" dirty="0">
                <a:solidFill>
                  <a:schemeClr val="tx2"/>
                </a:solidFill>
              </a:rPr>
              <a:t>4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4036176" y="3747533"/>
            <a:ext cx="180000" cy="180000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580577" y="3730931"/>
            <a:ext cx="180000" cy="180000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079609" y="4323600"/>
            <a:ext cx="180000" cy="180000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4628790" y="4264299"/>
            <a:ext cx="180000" cy="180000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3992918" y="3960407"/>
            <a:ext cx="804269" cy="26709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1870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Mechatronics System Components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2894" y="4824482"/>
            <a:ext cx="311921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Industrial Robots</a:t>
            </a:r>
          </a:p>
          <a:p>
            <a:pPr algn="ctr"/>
            <a:r>
              <a:rPr lang="en-AU" sz="1000" dirty="0">
                <a:solidFill>
                  <a:schemeClr val="tx2"/>
                </a:solidFill>
              </a:rPr>
              <a:t>https://commons.wikimedia.org/wiki/File:Float_Glass_Unloading.jpg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567" y="2288244"/>
            <a:ext cx="3328461" cy="24963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03646" y="5134121"/>
            <a:ext cx="1734797" cy="923330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Actuators: Geared motor at each joint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H="1" flipV="1">
            <a:off x="3542112" y="3975323"/>
            <a:ext cx="828932" cy="1041058"/>
          </a:xfrm>
          <a:prstGeom prst="line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3230318" y="3143949"/>
            <a:ext cx="1384411" cy="1872432"/>
          </a:xfrm>
          <a:prstGeom prst="line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503646" y="995774"/>
            <a:ext cx="1734797" cy="923330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Sensors: Encoder at each joint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3230319" y="2050991"/>
            <a:ext cx="709292" cy="1087920"/>
          </a:xfrm>
          <a:prstGeom prst="line">
            <a:avLst/>
          </a:prstGeom>
          <a:ln w="25400">
            <a:solidFill>
              <a:srgbClr val="FFC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3503646" y="2050991"/>
            <a:ext cx="649610" cy="1924330"/>
          </a:xfrm>
          <a:prstGeom prst="line">
            <a:avLst/>
          </a:prstGeom>
          <a:ln w="25400">
            <a:solidFill>
              <a:srgbClr val="FFC000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830366" y="995774"/>
            <a:ext cx="2535967" cy="369332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Input signal interfacing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947869" y="5411120"/>
            <a:ext cx="2662017" cy="369332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Output signal interfacing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437258" y="1699019"/>
            <a:ext cx="3516599" cy="3416320"/>
          </a:xfrm>
          <a:prstGeom prst="rect">
            <a:avLst/>
          </a:prstGeom>
          <a:solidFill>
            <a:srgbClr val="92D050">
              <a:alpha val="50000"/>
            </a:srgbClr>
          </a:solidFill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Robot controller: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Generate desired motion trajectory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Calculate current end-effector position based on angular position (kinematics)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Calculate desired angular position for desired end-effector position and trajectory (inverse kinematics)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Control algorithm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Safety, collision detection etc.</a:t>
            </a:r>
          </a:p>
        </p:txBody>
      </p:sp>
      <p:cxnSp>
        <p:nvCxnSpPr>
          <p:cNvPr id="50" name="Straight Connector 49"/>
          <p:cNvCxnSpPr/>
          <p:nvPr/>
        </p:nvCxnSpPr>
        <p:spPr>
          <a:xfrm flipH="1">
            <a:off x="5353932" y="1132885"/>
            <a:ext cx="397384" cy="0"/>
          </a:xfrm>
          <a:prstGeom prst="line">
            <a:avLst/>
          </a:prstGeom>
          <a:ln w="25400">
            <a:solidFill>
              <a:schemeClr val="tx2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7060953" y="1410818"/>
            <a:ext cx="0" cy="256567"/>
          </a:xfrm>
          <a:prstGeom prst="line">
            <a:avLst/>
          </a:prstGeom>
          <a:ln w="25400">
            <a:solidFill>
              <a:schemeClr val="tx2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7035306" y="5119123"/>
            <a:ext cx="0" cy="256567"/>
          </a:xfrm>
          <a:prstGeom prst="line">
            <a:avLst/>
          </a:prstGeom>
          <a:ln w="25400">
            <a:solidFill>
              <a:schemeClr val="tx2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5437254" y="5575275"/>
            <a:ext cx="371742" cy="1"/>
          </a:xfrm>
          <a:prstGeom prst="line">
            <a:avLst/>
          </a:prstGeom>
          <a:ln w="25400">
            <a:solidFill>
              <a:schemeClr val="tx2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604E4D0F-2DC8-48D1-B086-5B3CC84B9E3B}"/>
              </a:ext>
            </a:extLst>
          </p:cNvPr>
          <p:cNvSpPr/>
          <p:nvPr/>
        </p:nvSpPr>
        <p:spPr>
          <a:xfrm>
            <a:off x="5351310" y="956345"/>
            <a:ext cx="3136198" cy="1185853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2366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Signal Conditioning - Linearization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AU" dirty="0">
                <a:solidFill>
                  <a:schemeClr val="bg1"/>
                </a:solidFill>
              </a:rPr>
              <a:t>Linearization</a:t>
            </a:r>
            <a:r>
              <a:rPr lang="en-AU" dirty="0"/>
              <a:t>:</a:t>
            </a:r>
          </a:p>
          <a:p>
            <a:pPr lvl="2"/>
            <a:r>
              <a:rPr lang="en-AU" dirty="0"/>
              <a:t>The process of interpreting signal from the sensor.</a:t>
            </a:r>
          </a:p>
          <a:p>
            <a:pPr lvl="2"/>
            <a:r>
              <a:rPr lang="en-AU" dirty="0"/>
              <a:t>Can be implemented either with signal conditioning or through software (e.g. calibration and look up table, or equation).</a:t>
            </a:r>
          </a:p>
          <a:p>
            <a:pPr lvl="2"/>
            <a:endParaRPr lang="en-AU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026" y="2869005"/>
            <a:ext cx="3973285" cy="3071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43385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Sampling and Aliasing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956345"/>
            <a:ext cx="8229600" cy="4672459"/>
          </a:xfrm>
        </p:spPr>
        <p:txBody>
          <a:bodyPr/>
          <a:lstStyle/>
          <a:p>
            <a:r>
              <a:rPr lang="en-AU" dirty="0"/>
              <a:t>Imagine you are measuring a sine wave of 1Hz.</a:t>
            </a:r>
          </a:p>
          <a:p>
            <a:r>
              <a:rPr lang="en-AU" dirty="0"/>
              <a:t>If your </a:t>
            </a:r>
            <a:r>
              <a:rPr lang="en-AU" dirty="0" err="1"/>
              <a:t>DAQ</a:t>
            </a:r>
            <a:r>
              <a:rPr lang="en-AU" dirty="0"/>
              <a:t> device can only read in values every 1s (or 2s, 3s…), you would see the samples as if they come from a straight line.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If the </a:t>
            </a:r>
            <a:r>
              <a:rPr lang="en-AU" dirty="0" err="1"/>
              <a:t>DAQ</a:t>
            </a:r>
            <a:r>
              <a:rPr lang="en-AU" dirty="0"/>
              <a:t> device can only read in values at other intervals longer than 0.5s, you will see some wave forms but they </a:t>
            </a:r>
            <a:r>
              <a:rPr lang="en-AU" dirty="0">
                <a:solidFill>
                  <a:schemeClr val="bg1"/>
                </a:solidFill>
              </a:rPr>
              <a:t>do not represent the original signal</a:t>
            </a:r>
            <a:r>
              <a:rPr lang="en-AU" dirty="0"/>
              <a:t>.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AU" dirty="0"/>
          </a:p>
          <a:p>
            <a:r>
              <a:rPr lang="en-AU" dirty="0"/>
              <a:t>“Aliasing”</a:t>
            </a:r>
          </a:p>
        </p:txBody>
      </p:sp>
      <p:sp>
        <p:nvSpPr>
          <p:cNvPr id="4" name="Arc 3"/>
          <p:cNvSpPr/>
          <p:nvPr/>
        </p:nvSpPr>
        <p:spPr>
          <a:xfrm>
            <a:off x="625875" y="2370307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Arc 4"/>
          <p:cNvSpPr/>
          <p:nvPr/>
        </p:nvSpPr>
        <p:spPr>
          <a:xfrm flipV="1">
            <a:off x="954349" y="2370307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Arc 5"/>
          <p:cNvSpPr/>
          <p:nvPr/>
        </p:nvSpPr>
        <p:spPr>
          <a:xfrm>
            <a:off x="1282823" y="2370307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Arc 6"/>
          <p:cNvSpPr/>
          <p:nvPr/>
        </p:nvSpPr>
        <p:spPr>
          <a:xfrm flipV="1">
            <a:off x="1611297" y="2370307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Arc 7"/>
          <p:cNvSpPr/>
          <p:nvPr/>
        </p:nvSpPr>
        <p:spPr>
          <a:xfrm>
            <a:off x="1939771" y="2370307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Arc 8"/>
          <p:cNvSpPr/>
          <p:nvPr/>
        </p:nvSpPr>
        <p:spPr>
          <a:xfrm flipV="1">
            <a:off x="2268245" y="2370307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Arc 9"/>
          <p:cNvSpPr/>
          <p:nvPr/>
        </p:nvSpPr>
        <p:spPr>
          <a:xfrm>
            <a:off x="2592281" y="2370307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Arc 10"/>
          <p:cNvSpPr/>
          <p:nvPr/>
        </p:nvSpPr>
        <p:spPr>
          <a:xfrm flipV="1">
            <a:off x="2920755" y="2370307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Arc 11"/>
          <p:cNvSpPr/>
          <p:nvPr/>
        </p:nvSpPr>
        <p:spPr>
          <a:xfrm>
            <a:off x="3249229" y="2370307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Arc 12"/>
          <p:cNvSpPr/>
          <p:nvPr/>
        </p:nvSpPr>
        <p:spPr>
          <a:xfrm flipV="1">
            <a:off x="3577703" y="2370307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Arc 13"/>
          <p:cNvSpPr/>
          <p:nvPr/>
        </p:nvSpPr>
        <p:spPr>
          <a:xfrm>
            <a:off x="3906177" y="2370307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Arc 14"/>
          <p:cNvSpPr/>
          <p:nvPr/>
        </p:nvSpPr>
        <p:spPr>
          <a:xfrm flipV="1">
            <a:off x="4234651" y="2370307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Arc 15"/>
          <p:cNvSpPr/>
          <p:nvPr/>
        </p:nvSpPr>
        <p:spPr>
          <a:xfrm>
            <a:off x="4563125" y="2370307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Arc 16"/>
          <p:cNvSpPr/>
          <p:nvPr/>
        </p:nvSpPr>
        <p:spPr>
          <a:xfrm flipV="1">
            <a:off x="4891599" y="2370307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Arc 17"/>
          <p:cNvSpPr/>
          <p:nvPr/>
        </p:nvSpPr>
        <p:spPr>
          <a:xfrm>
            <a:off x="5220073" y="2370307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Arc 18"/>
          <p:cNvSpPr/>
          <p:nvPr/>
        </p:nvSpPr>
        <p:spPr>
          <a:xfrm flipV="1">
            <a:off x="5548547" y="2370307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Arc 19"/>
          <p:cNvSpPr/>
          <p:nvPr/>
        </p:nvSpPr>
        <p:spPr>
          <a:xfrm>
            <a:off x="5877021" y="2370307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Arc 20"/>
          <p:cNvSpPr/>
          <p:nvPr/>
        </p:nvSpPr>
        <p:spPr>
          <a:xfrm flipV="1">
            <a:off x="6205495" y="2370307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Arc 21"/>
          <p:cNvSpPr/>
          <p:nvPr/>
        </p:nvSpPr>
        <p:spPr>
          <a:xfrm>
            <a:off x="6533969" y="2370307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Arc 22"/>
          <p:cNvSpPr/>
          <p:nvPr/>
        </p:nvSpPr>
        <p:spPr>
          <a:xfrm flipV="1">
            <a:off x="6862443" y="2370307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Arc 23"/>
          <p:cNvSpPr/>
          <p:nvPr/>
        </p:nvSpPr>
        <p:spPr>
          <a:xfrm>
            <a:off x="7190917" y="2370307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Arc 24"/>
          <p:cNvSpPr/>
          <p:nvPr/>
        </p:nvSpPr>
        <p:spPr>
          <a:xfrm flipV="1">
            <a:off x="7519391" y="2370307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Arc 25"/>
          <p:cNvSpPr/>
          <p:nvPr/>
        </p:nvSpPr>
        <p:spPr>
          <a:xfrm>
            <a:off x="7847865" y="2370307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Arc 26"/>
          <p:cNvSpPr/>
          <p:nvPr/>
        </p:nvSpPr>
        <p:spPr>
          <a:xfrm flipV="1">
            <a:off x="8176339" y="2370307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1" name="Straight Arrow Connector 30"/>
          <p:cNvCxnSpPr>
            <a:stCxn id="4" idx="0"/>
          </p:cNvCxnSpPr>
          <p:nvPr/>
        </p:nvCxnSpPr>
        <p:spPr>
          <a:xfrm>
            <a:off x="625883" y="2823028"/>
            <a:ext cx="8305053" cy="0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625883" y="2228265"/>
            <a:ext cx="8" cy="594763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766699" y="2370307"/>
            <a:ext cx="32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03934" y="1858933"/>
            <a:ext cx="32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x</a:t>
            </a:r>
          </a:p>
        </p:txBody>
      </p:sp>
      <p:sp>
        <p:nvSpPr>
          <p:cNvPr id="38" name="Diamond 37"/>
          <p:cNvSpPr/>
          <p:nvPr/>
        </p:nvSpPr>
        <p:spPr>
          <a:xfrm>
            <a:off x="856695" y="2483951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Diamond 38"/>
          <p:cNvSpPr/>
          <p:nvPr/>
        </p:nvSpPr>
        <p:spPr>
          <a:xfrm>
            <a:off x="1508471" y="2483951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0" name="Diamond 39"/>
          <p:cNvSpPr/>
          <p:nvPr/>
        </p:nvSpPr>
        <p:spPr>
          <a:xfrm>
            <a:off x="2187611" y="2483951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Diamond 42"/>
          <p:cNvSpPr/>
          <p:nvPr/>
        </p:nvSpPr>
        <p:spPr>
          <a:xfrm>
            <a:off x="2830511" y="2488369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Diamond 43"/>
          <p:cNvSpPr/>
          <p:nvPr/>
        </p:nvSpPr>
        <p:spPr>
          <a:xfrm>
            <a:off x="3495604" y="2495480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5" name="Diamond 44"/>
          <p:cNvSpPr/>
          <p:nvPr/>
        </p:nvSpPr>
        <p:spPr>
          <a:xfrm>
            <a:off x="4145139" y="2487487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6" name="Diamond 45"/>
          <p:cNvSpPr/>
          <p:nvPr/>
        </p:nvSpPr>
        <p:spPr>
          <a:xfrm>
            <a:off x="4801355" y="2487487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Diamond 46"/>
          <p:cNvSpPr/>
          <p:nvPr/>
        </p:nvSpPr>
        <p:spPr>
          <a:xfrm>
            <a:off x="5470863" y="2495480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Diamond 47"/>
          <p:cNvSpPr/>
          <p:nvPr/>
        </p:nvSpPr>
        <p:spPr>
          <a:xfrm>
            <a:off x="6118937" y="2486602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9" name="Diamond 48"/>
          <p:cNvSpPr/>
          <p:nvPr/>
        </p:nvSpPr>
        <p:spPr>
          <a:xfrm>
            <a:off x="6789955" y="2493713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0" name="Diamond 49"/>
          <p:cNvSpPr/>
          <p:nvPr/>
        </p:nvSpPr>
        <p:spPr>
          <a:xfrm>
            <a:off x="7438029" y="2502591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1" name="Diamond 50"/>
          <p:cNvSpPr/>
          <p:nvPr/>
        </p:nvSpPr>
        <p:spPr>
          <a:xfrm>
            <a:off x="8077217" y="2483951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53" name="Straight Connector 52"/>
          <p:cNvCxnSpPr/>
          <p:nvPr/>
        </p:nvCxnSpPr>
        <p:spPr>
          <a:xfrm>
            <a:off x="870010" y="2548746"/>
            <a:ext cx="7272000" cy="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Arc 53"/>
          <p:cNvSpPr/>
          <p:nvPr/>
        </p:nvSpPr>
        <p:spPr>
          <a:xfrm>
            <a:off x="599241" y="4571977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5" name="Arc 54"/>
          <p:cNvSpPr/>
          <p:nvPr/>
        </p:nvSpPr>
        <p:spPr>
          <a:xfrm flipV="1">
            <a:off x="927715" y="4571977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6" name="Arc 55"/>
          <p:cNvSpPr/>
          <p:nvPr/>
        </p:nvSpPr>
        <p:spPr>
          <a:xfrm>
            <a:off x="1256189" y="4571977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7" name="Arc 56"/>
          <p:cNvSpPr/>
          <p:nvPr/>
        </p:nvSpPr>
        <p:spPr>
          <a:xfrm flipV="1">
            <a:off x="1584663" y="4571977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8" name="Arc 57"/>
          <p:cNvSpPr/>
          <p:nvPr/>
        </p:nvSpPr>
        <p:spPr>
          <a:xfrm>
            <a:off x="1913137" y="4571977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9" name="Arc 58"/>
          <p:cNvSpPr/>
          <p:nvPr/>
        </p:nvSpPr>
        <p:spPr>
          <a:xfrm flipV="1">
            <a:off x="2241611" y="4571977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0" name="Arc 59"/>
          <p:cNvSpPr/>
          <p:nvPr/>
        </p:nvSpPr>
        <p:spPr>
          <a:xfrm>
            <a:off x="2565647" y="4571977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1" name="Arc 60"/>
          <p:cNvSpPr/>
          <p:nvPr/>
        </p:nvSpPr>
        <p:spPr>
          <a:xfrm flipV="1">
            <a:off x="2894121" y="4571977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2" name="Arc 61"/>
          <p:cNvSpPr/>
          <p:nvPr/>
        </p:nvSpPr>
        <p:spPr>
          <a:xfrm>
            <a:off x="3222595" y="4571977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3" name="Arc 62"/>
          <p:cNvSpPr/>
          <p:nvPr/>
        </p:nvSpPr>
        <p:spPr>
          <a:xfrm flipV="1">
            <a:off x="3551069" y="4571977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4" name="Arc 63"/>
          <p:cNvSpPr/>
          <p:nvPr/>
        </p:nvSpPr>
        <p:spPr>
          <a:xfrm>
            <a:off x="3879543" y="4571977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5" name="Arc 64"/>
          <p:cNvSpPr/>
          <p:nvPr/>
        </p:nvSpPr>
        <p:spPr>
          <a:xfrm flipV="1">
            <a:off x="4208017" y="4571977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6" name="Arc 65"/>
          <p:cNvSpPr/>
          <p:nvPr/>
        </p:nvSpPr>
        <p:spPr>
          <a:xfrm>
            <a:off x="4536491" y="4571977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7" name="Arc 66"/>
          <p:cNvSpPr/>
          <p:nvPr/>
        </p:nvSpPr>
        <p:spPr>
          <a:xfrm flipV="1">
            <a:off x="4864965" y="4571977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8" name="Arc 67"/>
          <p:cNvSpPr/>
          <p:nvPr/>
        </p:nvSpPr>
        <p:spPr>
          <a:xfrm>
            <a:off x="5193439" y="4571977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9" name="Arc 68"/>
          <p:cNvSpPr/>
          <p:nvPr/>
        </p:nvSpPr>
        <p:spPr>
          <a:xfrm flipV="1">
            <a:off x="5521913" y="4571977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0" name="Arc 69"/>
          <p:cNvSpPr/>
          <p:nvPr/>
        </p:nvSpPr>
        <p:spPr>
          <a:xfrm>
            <a:off x="5850387" y="4571977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1" name="Arc 70"/>
          <p:cNvSpPr/>
          <p:nvPr/>
        </p:nvSpPr>
        <p:spPr>
          <a:xfrm flipV="1">
            <a:off x="6178861" y="4571977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Arc 71"/>
          <p:cNvSpPr/>
          <p:nvPr/>
        </p:nvSpPr>
        <p:spPr>
          <a:xfrm>
            <a:off x="6507335" y="4571977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Arc 72"/>
          <p:cNvSpPr/>
          <p:nvPr/>
        </p:nvSpPr>
        <p:spPr>
          <a:xfrm flipV="1">
            <a:off x="6835809" y="4571977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4" name="Arc 73"/>
          <p:cNvSpPr/>
          <p:nvPr/>
        </p:nvSpPr>
        <p:spPr>
          <a:xfrm>
            <a:off x="7164283" y="4571977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5" name="Arc 74"/>
          <p:cNvSpPr/>
          <p:nvPr/>
        </p:nvSpPr>
        <p:spPr>
          <a:xfrm flipV="1">
            <a:off x="7492757" y="4571977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6" name="Arc 75"/>
          <p:cNvSpPr/>
          <p:nvPr/>
        </p:nvSpPr>
        <p:spPr>
          <a:xfrm>
            <a:off x="7821231" y="4571977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7" name="Arc 76"/>
          <p:cNvSpPr/>
          <p:nvPr/>
        </p:nvSpPr>
        <p:spPr>
          <a:xfrm flipV="1">
            <a:off x="8149705" y="4571977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78" name="Straight Arrow Connector 77"/>
          <p:cNvCxnSpPr>
            <a:stCxn id="54" idx="0"/>
          </p:cNvCxnSpPr>
          <p:nvPr/>
        </p:nvCxnSpPr>
        <p:spPr>
          <a:xfrm>
            <a:off x="599249" y="5024698"/>
            <a:ext cx="8305053" cy="0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599249" y="4429935"/>
            <a:ext cx="8" cy="594763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8740065" y="4571977"/>
            <a:ext cx="32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t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377300" y="4060603"/>
            <a:ext cx="32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x</a:t>
            </a:r>
          </a:p>
        </p:txBody>
      </p:sp>
      <p:sp>
        <p:nvSpPr>
          <p:cNvPr id="82" name="Diamond 81"/>
          <p:cNvSpPr/>
          <p:nvPr/>
        </p:nvSpPr>
        <p:spPr>
          <a:xfrm>
            <a:off x="710947" y="4516944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Diamond 82"/>
          <p:cNvSpPr/>
          <p:nvPr/>
        </p:nvSpPr>
        <p:spPr>
          <a:xfrm>
            <a:off x="1202921" y="4953676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Diamond 83"/>
          <p:cNvSpPr/>
          <p:nvPr/>
        </p:nvSpPr>
        <p:spPr>
          <a:xfrm>
            <a:off x="1694900" y="5415355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5" name="Diamond 84"/>
          <p:cNvSpPr/>
          <p:nvPr/>
        </p:nvSpPr>
        <p:spPr>
          <a:xfrm>
            <a:off x="2187611" y="4958155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6" name="Diamond 85"/>
          <p:cNvSpPr/>
          <p:nvPr/>
        </p:nvSpPr>
        <p:spPr>
          <a:xfrm>
            <a:off x="2675884" y="4517819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7" name="Diamond 86"/>
          <p:cNvSpPr/>
          <p:nvPr/>
        </p:nvSpPr>
        <p:spPr>
          <a:xfrm>
            <a:off x="3195229" y="4954550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8" name="Diamond 87"/>
          <p:cNvSpPr/>
          <p:nvPr/>
        </p:nvSpPr>
        <p:spPr>
          <a:xfrm>
            <a:off x="3661306" y="5415355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9" name="Diamond 88"/>
          <p:cNvSpPr/>
          <p:nvPr/>
        </p:nvSpPr>
        <p:spPr>
          <a:xfrm>
            <a:off x="4145139" y="4959030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0" name="Diamond 89"/>
          <p:cNvSpPr/>
          <p:nvPr/>
        </p:nvSpPr>
        <p:spPr>
          <a:xfrm>
            <a:off x="4631196" y="4516052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1" name="Diamond 90"/>
          <p:cNvSpPr/>
          <p:nvPr/>
        </p:nvSpPr>
        <p:spPr>
          <a:xfrm>
            <a:off x="5139439" y="4959030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2" name="Diamond 91"/>
          <p:cNvSpPr/>
          <p:nvPr/>
        </p:nvSpPr>
        <p:spPr>
          <a:xfrm>
            <a:off x="5641028" y="5415354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3" name="Diamond 92"/>
          <p:cNvSpPr/>
          <p:nvPr/>
        </p:nvSpPr>
        <p:spPr>
          <a:xfrm>
            <a:off x="6135963" y="4966166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5" name="Diamond 94"/>
          <p:cNvSpPr/>
          <p:nvPr/>
        </p:nvSpPr>
        <p:spPr>
          <a:xfrm>
            <a:off x="6635328" y="4508941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6" name="Diamond 95"/>
          <p:cNvSpPr/>
          <p:nvPr/>
        </p:nvSpPr>
        <p:spPr>
          <a:xfrm>
            <a:off x="7113993" y="4959030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7" name="Diamond 96"/>
          <p:cNvSpPr/>
          <p:nvPr/>
        </p:nvSpPr>
        <p:spPr>
          <a:xfrm>
            <a:off x="7602994" y="5410037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8" name="Diamond 97"/>
          <p:cNvSpPr/>
          <p:nvPr/>
        </p:nvSpPr>
        <p:spPr>
          <a:xfrm>
            <a:off x="8088010" y="4958154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99" name="Straight Connector 98"/>
          <p:cNvCxnSpPr>
            <a:endCxn id="84" idx="2"/>
          </p:cNvCxnSpPr>
          <p:nvPr/>
        </p:nvCxnSpPr>
        <p:spPr>
          <a:xfrm>
            <a:off x="747190" y="4571489"/>
            <a:ext cx="1001710" cy="900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>
            <a:off x="1767388" y="4544451"/>
            <a:ext cx="980984" cy="936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735057" y="4589089"/>
            <a:ext cx="1001710" cy="900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H="1">
            <a:off x="3755255" y="4562051"/>
            <a:ext cx="980984" cy="936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670390" y="4589089"/>
            <a:ext cx="1001710" cy="900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H="1">
            <a:off x="5690588" y="4562051"/>
            <a:ext cx="980984" cy="936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6673777" y="4571489"/>
            <a:ext cx="1001710" cy="900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05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80" grpId="0"/>
      <p:bldP spid="81" grpId="0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5" grpId="0" animBg="1"/>
      <p:bldP spid="96" grpId="0" animBg="1"/>
      <p:bldP spid="97" grpId="0" animBg="1"/>
      <p:bldP spid="9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Sampling and Aliasing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038687"/>
            <a:ext cx="8229600" cy="4590117"/>
          </a:xfrm>
        </p:spPr>
        <p:txBody>
          <a:bodyPr/>
          <a:lstStyle/>
          <a:p>
            <a:r>
              <a:rPr lang="en-AU" dirty="0"/>
              <a:t>Only if the </a:t>
            </a:r>
            <a:r>
              <a:rPr lang="en-AU" dirty="0" err="1"/>
              <a:t>DAQ</a:t>
            </a:r>
            <a:r>
              <a:rPr lang="en-AU" dirty="0"/>
              <a:t> device can read in data at 0.5s can you see a reconstructed signal similar to the original one: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 err="1">
                <a:solidFill>
                  <a:schemeClr val="bg1"/>
                </a:solidFill>
              </a:rPr>
              <a:t>Nyquist’s</a:t>
            </a:r>
            <a:r>
              <a:rPr lang="en-AU" dirty="0">
                <a:solidFill>
                  <a:schemeClr val="bg1"/>
                </a:solidFill>
              </a:rPr>
              <a:t> theorem</a:t>
            </a:r>
            <a:r>
              <a:rPr lang="en-AU" dirty="0"/>
              <a:t>: To avoid aliasing, the sampling rate must be greater than twice the maximum frequency component in the signal to be acquired.</a:t>
            </a:r>
          </a:p>
          <a:p>
            <a:pPr lvl="1"/>
            <a:endParaRPr lang="en-AU" dirty="0"/>
          </a:p>
          <a:p>
            <a:pPr lvl="1"/>
            <a:r>
              <a:rPr lang="en-AU" dirty="0"/>
              <a:t>In our example: Maximum frequency component in signal = 1Hz.</a:t>
            </a:r>
          </a:p>
          <a:p>
            <a:pPr lvl="1"/>
            <a:r>
              <a:rPr lang="en-AU" dirty="0"/>
              <a:t>Thus we must sample at least at 2Hz (i.e. every 0.5s)</a:t>
            </a:r>
          </a:p>
          <a:p>
            <a:endParaRPr lang="en-AU" dirty="0"/>
          </a:p>
        </p:txBody>
      </p:sp>
      <p:sp>
        <p:nvSpPr>
          <p:cNvPr id="4" name="Arc 3"/>
          <p:cNvSpPr/>
          <p:nvPr/>
        </p:nvSpPr>
        <p:spPr>
          <a:xfrm>
            <a:off x="548193" y="2192744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Arc 4"/>
          <p:cNvSpPr/>
          <p:nvPr/>
        </p:nvSpPr>
        <p:spPr>
          <a:xfrm flipV="1">
            <a:off x="876667" y="2192744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Arc 5"/>
          <p:cNvSpPr/>
          <p:nvPr/>
        </p:nvSpPr>
        <p:spPr>
          <a:xfrm>
            <a:off x="1205141" y="2192744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Arc 6"/>
          <p:cNvSpPr/>
          <p:nvPr/>
        </p:nvSpPr>
        <p:spPr>
          <a:xfrm flipV="1">
            <a:off x="1533615" y="2192744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Arc 7"/>
          <p:cNvSpPr/>
          <p:nvPr/>
        </p:nvSpPr>
        <p:spPr>
          <a:xfrm>
            <a:off x="1862089" y="2192744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Arc 8"/>
          <p:cNvSpPr/>
          <p:nvPr/>
        </p:nvSpPr>
        <p:spPr>
          <a:xfrm flipV="1">
            <a:off x="2190563" y="2192744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Arc 9"/>
          <p:cNvSpPr/>
          <p:nvPr/>
        </p:nvSpPr>
        <p:spPr>
          <a:xfrm>
            <a:off x="2514599" y="2192744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Arc 10"/>
          <p:cNvSpPr/>
          <p:nvPr/>
        </p:nvSpPr>
        <p:spPr>
          <a:xfrm flipV="1">
            <a:off x="2843073" y="2192744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Arc 11"/>
          <p:cNvSpPr/>
          <p:nvPr/>
        </p:nvSpPr>
        <p:spPr>
          <a:xfrm>
            <a:off x="3171547" y="2192744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Arc 12"/>
          <p:cNvSpPr/>
          <p:nvPr/>
        </p:nvSpPr>
        <p:spPr>
          <a:xfrm flipV="1">
            <a:off x="3500021" y="2192744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Arc 13"/>
          <p:cNvSpPr/>
          <p:nvPr/>
        </p:nvSpPr>
        <p:spPr>
          <a:xfrm>
            <a:off x="3828495" y="2192744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Arc 14"/>
          <p:cNvSpPr/>
          <p:nvPr/>
        </p:nvSpPr>
        <p:spPr>
          <a:xfrm flipV="1">
            <a:off x="4156969" y="2192744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Arc 15"/>
          <p:cNvSpPr/>
          <p:nvPr/>
        </p:nvSpPr>
        <p:spPr>
          <a:xfrm>
            <a:off x="4485443" y="2192744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Arc 16"/>
          <p:cNvSpPr/>
          <p:nvPr/>
        </p:nvSpPr>
        <p:spPr>
          <a:xfrm flipV="1">
            <a:off x="4813917" y="2192744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Arc 17"/>
          <p:cNvSpPr/>
          <p:nvPr/>
        </p:nvSpPr>
        <p:spPr>
          <a:xfrm>
            <a:off x="5142391" y="2192744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Arc 18"/>
          <p:cNvSpPr/>
          <p:nvPr/>
        </p:nvSpPr>
        <p:spPr>
          <a:xfrm flipV="1">
            <a:off x="5470865" y="2192744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Arc 19"/>
          <p:cNvSpPr/>
          <p:nvPr/>
        </p:nvSpPr>
        <p:spPr>
          <a:xfrm>
            <a:off x="5799339" y="2192744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Arc 20"/>
          <p:cNvSpPr/>
          <p:nvPr/>
        </p:nvSpPr>
        <p:spPr>
          <a:xfrm flipV="1">
            <a:off x="6127813" y="2192744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Arc 21"/>
          <p:cNvSpPr/>
          <p:nvPr/>
        </p:nvSpPr>
        <p:spPr>
          <a:xfrm>
            <a:off x="6456287" y="2192744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Arc 22"/>
          <p:cNvSpPr/>
          <p:nvPr/>
        </p:nvSpPr>
        <p:spPr>
          <a:xfrm flipV="1">
            <a:off x="6784761" y="2192744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Arc 23"/>
          <p:cNvSpPr/>
          <p:nvPr/>
        </p:nvSpPr>
        <p:spPr>
          <a:xfrm>
            <a:off x="7113235" y="2192744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Arc 24"/>
          <p:cNvSpPr/>
          <p:nvPr/>
        </p:nvSpPr>
        <p:spPr>
          <a:xfrm flipV="1">
            <a:off x="7441709" y="2192744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Arc 25"/>
          <p:cNvSpPr/>
          <p:nvPr/>
        </p:nvSpPr>
        <p:spPr>
          <a:xfrm>
            <a:off x="7770183" y="2192744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Arc 26"/>
          <p:cNvSpPr/>
          <p:nvPr/>
        </p:nvSpPr>
        <p:spPr>
          <a:xfrm flipV="1">
            <a:off x="8098657" y="2192744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8" name="Straight Arrow Connector 27"/>
          <p:cNvCxnSpPr>
            <a:stCxn id="4" idx="0"/>
          </p:cNvCxnSpPr>
          <p:nvPr/>
        </p:nvCxnSpPr>
        <p:spPr>
          <a:xfrm>
            <a:off x="548201" y="2645465"/>
            <a:ext cx="8305053" cy="0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548201" y="2050702"/>
            <a:ext cx="8" cy="594763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689017" y="2192744"/>
            <a:ext cx="32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26252" y="1681370"/>
            <a:ext cx="32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x</a:t>
            </a:r>
          </a:p>
        </p:txBody>
      </p:sp>
      <p:sp>
        <p:nvSpPr>
          <p:cNvPr id="32" name="Diamond 31"/>
          <p:cNvSpPr/>
          <p:nvPr/>
        </p:nvSpPr>
        <p:spPr>
          <a:xfrm>
            <a:off x="659899" y="2137711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Diamond 32"/>
          <p:cNvSpPr/>
          <p:nvPr/>
        </p:nvSpPr>
        <p:spPr>
          <a:xfrm>
            <a:off x="986904" y="3047796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Diamond 33"/>
          <p:cNvSpPr/>
          <p:nvPr/>
        </p:nvSpPr>
        <p:spPr>
          <a:xfrm>
            <a:off x="1643852" y="3036122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Diamond 34"/>
          <p:cNvSpPr/>
          <p:nvPr/>
        </p:nvSpPr>
        <p:spPr>
          <a:xfrm>
            <a:off x="1972326" y="2145626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Diamond 35"/>
          <p:cNvSpPr/>
          <p:nvPr/>
        </p:nvSpPr>
        <p:spPr>
          <a:xfrm>
            <a:off x="2624836" y="2138586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Diamond 36"/>
          <p:cNvSpPr/>
          <p:nvPr/>
        </p:nvSpPr>
        <p:spPr>
          <a:xfrm>
            <a:off x="2309678" y="3047795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Diamond 37"/>
          <p:cNvSpPr/>
          <p:nvPr/>
        </p:nvSpPr>
        <p:spPr>
          <a:xfrm>
            <a:off x="2953310" y="3030803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8" name="Straight Connector 47"/>
          <p:cNvCxnSpPr/>
          <p:nvPr/>
        </p:nvCxnSpPr>
        <p:spPr>
          <a:xfrm>
            <a:off x="713898" y="2192183"/>
            <a:ext cx="324000" cy="936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Diamond 54"/>
          <p:cNvSpPr/>
          <p:nvPr/>
        </p:nvSpPr>
        <p:spPr>
          <a:xfrm>
            <a:off x="1315378" y="2136818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6" name="Diamond 55"/>
          <p:cNvSpPr/>
          <p:nvPr/>
        </p:nvSpPr>
        <p:spPr>
          <a:xfrm>
            <a:off x="3287691" y="2120689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7" name="Diamond 56"/>
          <p:cNvSpPr/>
          <p:nvPr/>
        </p:nvSpPr>
        <p:spPr>
          <a:xfrm>
            <a:off x="3614696" y="3030774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8" name="Diamond 57"/>
          <p:cNvSpPr/>
          <p:nvPr/>
        </p:nvSpPr>
        <p:spPr>
          <a:xfrm>
            <a:off x="4271644" y="3019100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9" name="Diamond 58"/>
          <p:cNvSpPr/>
          <p:nvPr/>
        </p:nvSpPr>
        <p:spPr>
          <a:xfrm>
            <a:off x="4600118" y="2128604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0" name="Diamond 59"/>
          <p:cNvSpPr/>
          <p:nvPr/>
        </p:nvSpPr>
        <p:spPr>
          <a:xfrm>
            <a:off x="5252628" y="2121564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1" name="Diamond 60"/>
          <p:cNvSpPr/>
          <p:nvPr/>
        </p:nvSpPr>
        <p:spPr>
          <a:xfrm>
            <a:off x="4937470" y="3030773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2" name="Diamond 61"/>
          <p:cNvSpPr/>
          <p:nvPr/>
        </p:nvSpPr>
        <p:spPr>
          <a:xfrm>
            <a:off x="5581102" y="3013781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3" name="Diamond 62"/>
          <p:cNvSpPr/>
          <p:nvPr/>
        </p:nvSpPr>
        <p:spPr>
          <a:xfrm>
            <a:off x="3943170" y="2119796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4" name="Diamond 63"/>
          <p:cNvSpPr/>
          <p:nvPr/>
        </p:nvSpPr>
        <p:spPr>
          <a:xfrm>
            <a:off x="5915483" y="2130299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5" name="Diamond 64"/>
          <p:cNvSpPr/>
          <p:nvPr/>
        </p:nvSpPr>
        <p:spPr>
          <a:xfrm>
            <a:off x="6242488" y="3040384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6" name="Diamond 65"/>
          <p:cNvSpPr/>
          <p:nvPr/>
        </p:nvSpPr>
        <p:spPr>
          <a:xfrm>
            <a:off x="6899436" y="3028710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7" name="Diamond 66"/>
          <p:cNvSpPr/>
          <p:nvPr/>
        </p:nvSpPr>
        <p:spPr>
          <a:xfrm>
            <a:off x="7227910" y="2138214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8" name="Diamond 67"/>
          <p:cNvSpPr/>
          <p:nvPr/>
        </p:nvSpPr>
        <p:spPr>
          <a:xfrm>
            <a:off x="7880420" y="2131174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9" name="Diamond 68"/>
          <p:cNvSpPr/>
          <p:nvPr/>
        </p:nvSpPr>
        <p:spPr>
          <a:xfrm>
            <a:off x="7565262" y="3040383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0" name="Diamond 69"/>
          <p:cNvSpPr/>
          <p:nvPr/>
        </p:nvSpPr>
        <p:spPr>
          <a:xfrm>
            <a:off x="8208894" y="3023391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1" name="Diamond 70"/>
          <p:cNvSpPr/>
          <p:nvPr/>
        </p:nvSpPr>
        <p:spPr>
          <a:xfrm>
            <a:off x="6570962" y="2129406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73" name="Straight Connector 72"/>
          <p:cNvCxnSpPr/>
          <p:nvPr/>
        </p:nvCxnSpPr>
        <p:spPr>
          <a:xfrm flipH="1">
            <a:off x="1046790" y="2181206"/>
            <a:ext cx="324000" cy="936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1379739" y="2227624"/>
            <a:ext cx="324000" cy="936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1712631" y="2216647"/>
            <a:ext cx="324000" cy="936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2018958" y="2210289"/>
            <a:ext cx="324000" cy="936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351850" y="2199312"/>
            <a:ext cx="324000" cy="936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684799" y="2245730"/>
            <a:ext cx="324000" cy="936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3017691" y="2234753"/>
            <a:ext cx="324000" cy="936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3333546" y="2192183"/>
            <a:ext cx="324000" cy="936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3666438" y="2181206"/>
            <a:ext cx="324000" cy="936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3999387" y="2227624"/>
            <a:ext cx="324000" cy="936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>
            <a:off x="4332279" y="2216647"/>
            <a:ext cx="324000" cy="936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638606" y="2210289"/>
            <a:ext cx="324000" cy="936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4971498" y="2199312"/>
            <a:ext cx="324000" cy="936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5304447" y="2245730"/>
            <a:ext cx="324000" cy="936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5637339" y="2234753"/>
            <a:ext cx="324000" cy="936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967994" y="2192182"/>
            <a:ext cx="324000" cy="936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6300886" y="2181205"/>
            <a:ext cx="324000" cy="936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633835" y="2227623"/>
            <a:ext cx="324000" cy="936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>
            <a:off x="6966727" y="2216646"/>
            <a:ext cx="324000" cy="936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7273054" y="2210288"/>
            <a:ext cx="324000" cy="936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7605946" y="2199311"/>
            <a:ext cx="324000" cy="936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7929946" y="2183251"/>
            <a:ext cx="324000" cy="936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457200" y="3666067"/>
            <a:ext cx="8314267" cy="762000"/>
          </a:xfrm>
          <a:prstGeom prst="rect">
            <a:avLst/>
          </a:prstGeom>
          <a:noFill/>
          <a:ln w="25400">
            <a:solidFill>
              <a:srgbClr val="3333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3835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Sampling and Aliasing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038687"/>
            <a:ext cx="8229600" cy="4590117"/>
          </a:xfrm>
        </p:spPr>
        <p:txBody>
          <a:bodyPr/>
          <a:lstStyle/>
          <a:p>
            <a:r>
              <a:rPr lang="en-AU" dirty="0"/>
              <a:t>Not completely true yet! The frequency of the reconstructed signal is correct, but not necessarily the shape. 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To preserve the shape of the signal, the sampling rate should be faster than 0.5s.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96" name="Arc 95"/>
          <p:cNvSpPr/>
          <p:nvPr/>
        </p:nvSpPr>
        <p:spPr>
          <a:xfrm>
            <a:off x="494193" y="2174991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7" name="Arc 96"/>
          <p:cNvSpPr/>
          <p:nvPr/>
        </p:nvSpPr>
        <p:spPr>
          <a:xfrm flipV="1">
            <a:off x="822667" y="2174991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8" name="Arc 97"/>
          <p:cNvSpPr/>
          <p:nvPr/>
        </p:nvSpPr>
        <p:spPr>
          <a:xfrm>
            <a:off x="1151141" y="2174991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Arc 98"/>
          <p:cNvSpPr/>
          <p:nvPr/>
        </p:nvSpPr>
        <p:spPr>
          <a:xfrm flipV="1">
            <a:off x="1479615" y="2174991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0" name="Arc 99"/>
          <p:cNvSpPr/>
          <p:nvPr/>
        </p:nvSpPr>
        <p:spPr>
          <a:xfrm>
            <a:off x="1808089" y="2174991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1" name="Arc 100"/>
          <p:cNvSpPr/>
          <p:nvPr/>
        </p:nvSpPr>
        <p:spPr>
          <a:xfrm flipV="1">
            <a:off x="2136563" y="2174991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2" name="Arc 101"/>
          <p:cNvSpPr/>
          <p:nvPr/>
        </p:nvSpPr>
        <p:spPr>
          <a:xfrm>
            <a:off x="2460599" y="2174991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3" name="Arc 102"/>
          <p:cNvSpPr/>
          <p:nvPr/>
        </p:nvSpPr>
        <p:spPr>
          <a:xfrm flipV="1">
            <a:off x="2789073" y="2174991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4" name="Arc 103"/>
          <p:cNvSpPr/>
          <p:nvPr/>
        </p:nvSpPr>
        <p:spPr>
          <a:xfrm>
            <a:off x="3117547" y="2174991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5" name="Arc 104"/>
          <p:cNvSpPr/>
          <p:nvPr/>
        </p:nvSpPr>
        <p:spPr>
          <a:xfrm flipV="1">
            <a:off x="3446021" y="2174991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6" name="Arc 105"/>
          <p:cNvSpPr/>
          <p:nvPr/>
        </p:nvSpPr>
        <p:spPr>
          <a:xfrm>
            <a:off x="3774495" y="2174991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7" name="Arc 106"/>
          <p:cNvSpPr/>
          <p:nvPr/>
        </p:nvSpPr>
        <p:spPr>
          <a:xfrm flipV="1">
            <a:off x="4102969" y="2174991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8" name="Arc 107"/>
          <p:cNvSpPr/>
          <p:nvPr/>
        </p:nvSpPr>
        <p:spPr>
          <a:xfrm>
            <a:off x="4431443" y="2174991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9" name="Arc 108"/>
          <p:cNvSpPr/>
          <p:nvPr/>
        </p:nvSpPr>
        <p:spPr>
          <a:xfrm flipV="1">
            <a:off x="4759917" y="2174991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0" name="Arc 109"/>
          <p:cNvSpPr/>
          <p:nvPr/>
        </p:nvSpPr>
        <p:spPr>
          <a:xfrm>
            <a:off x="5088391" y="2174991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1" name="Arc 110"/>
          <p:cNvSpPr/>
          <p:nvPr/>
        </p:nvSpPr>
        <p:spPr>
          <a:xfrm flipV="1">
            <a:off x="5416865" y="2174991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2" name="Arc 111"/>
          <p:cNvSpPr/>
          <p:nvPr/>
        </p:nvSpPr>
        <p:spPr>
          <a:xfrm>
            <a:off x="5745339" y="2174991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3" name="Arc 112"/>
          <p:cNvSpPr/>
          <p:nvPr/>
        </p:nvSpPr>
        <p:spPr>
          <a:xfrm flipV="1">
            <a:off x="6073813" y="2174991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4" name="Arc 113"/>
          <p:cNvSpPr/>
          <p:nvPr/>
        </p:nvSpPr>
        <p:spPr>
          <a:xfrm>
            <a:off x="6402287" y="2174991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5" name="Arc 114"/>
          <p:cNvSpPr/>
          <p:nvPr/>
        </p:nvSpPr>
        <p:spPr>
          <a:xfrm flipV="1">
            <a:off x="6730761" y="2174991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6" name="Arc 115"/>
          <p:cNvSpPr/>
          <p:nvPr/>
        </p:nvSpPr>
        <p:spPr>
          <a:xfrm>
            <a:off x="7059235" y="2174991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7" name="Arc 116"/>
          <p:cNvSpPr/>
          <p:nvPr/>
        </p:nvSpPr>
        <p:spPr>
          <a:xfrm flipV="1">
            <a:off x="7387709" y="2174991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8" name="Arc 117"/>
          <p:cNvSpPr/>
          <p:nvPr/>
        </p:nvSpPr>
        <p:spPr>
          <a:xfrm>
            <a:off x="7716183" y="2174991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9" name="Arc 118"/>
          <p:cNvSpPr/>
          <p:nvPr/>
        </p:nvSpPr>
        <p:spPr>
          <a:xfrm flipV="1">
            <a:off x="8044657" y="2174991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20" name="Straight Arrow Connector 119"/>
          <p:cNvCxnSpPr>
            <a:stCxn id="96" idx="0"/>
          </p:cNvCxnSpPr>
          <p:nvPr/>
        </p:nvCxnSpPr>
        <p:spPr>
          <a:xfrm>
            <a:off x="494201" y="2627712"/>
            <a:ext cx="8305053" cy="0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flipV="1">
            <a:off x="494201" y="2032949"/>
            <a:ext cx="8" cy="594763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8635017" y="2174991"/>
            <a:ext cx="32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t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272252" y="1663617"/>
            <a:ext cx="32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x</a:t>
            </a:r>
          </a:p>
        </p:txBody>
      </p:sp>
      <p:sp>
        <p:nvSpPr>
          <p:cNvPr id="124" name="Diamond 123"/>
          <p:cNvSpPr/>
          <p:nvPr/>
        </p:nvSpPr>
        <p:spPr>
          <a:xfrm>
            <a:off x="727893" y="2288635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5" name="Diamond 124"/>
          <p:cNvSpPr/>
          <p:nvPr/>
        </p:nvSpPr>
        <p:spPr>
          <a:xfrm>
            <a:off x="1079314" y="2827351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6" name="Diamond 125"/>
          <p:cNvSpPr/>
          <p:nvPr/>
        </p:nvSpPr>
        <p:spPr>
          <a:xfrm>
            <a:off x="1745140" y="2821230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7" name="Diamond 126"/>
          <p:cNvSpPr/>
          <p:nvPr/>
        </p:nvSpPr>
        <p:spPr>
          <a:xfrm>
            <a:off x="2064009" y="2285867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8" name="Diamond 127"/>
          <p:cNvSpPr/>
          <p:nvPr/>
        </p:nvSpPr>
        <p:spPr>
          <a:xfrm>
            <a:off x="2708368" y="2288635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9" name="Diamond 128"/>
          <p:cNvSpPr/>
          <p:nvPr/>
        </p:nvSpPr>
        <p:spPr>
          <a:xfrm>
            <a:off x="2406599" y="2815109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0" name="Diamond 129"/>
          <p:cNvSpPr/>
          <p:nvPr/>
        </p:nvSpPr>
        <p:spPr>
          <a:xfrm>
            <a:off x="3054598" y="2811022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1" name="Straight Connector 130"/>
          <p:cNvCxnSpPr/>
          <p:nvPr/>
        </p:nvCxnSpPr>
        <p:spPr>
          <a:xfrm>
            <a:off x="761955" y="2350473"/>
            <a:ext cx="396000" cy="576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Diamond 131"/>
          <p:cNvSpPr/>
          <p:nvPr/>
        </p:nvSpPr>
        <p:spPr>
          <a:xfrm>
            <a:off x="1407034" y="2297171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Diamond 132"/>
          <p:cNvSpPr/>
          <p:nvPr/>
        </p:nvSpPr>
        <p:spPr>
          <a:xfrm>
            <a:off x="3360841" y="2287173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Diamond 133"/>
          <p:cNvSpPr/>
          <p:nvPr/>
        </p:nvSpPr>
        <p:spPr>
          <a:xfrm>
            <a:off x="3695330" y="2827351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5" name="Diamond 134"/>
          <p:cNvSpPr/>
          <p:nvPr/>
        </p:nvSpPr>
        <p:spPr>
          <a:xfrm>
            <a:off x="4359687" y="2810984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6" name="Diamond 135"/>
          <p:cNvSpPr/>
          <p:nvPr/>
        </p:nvSpPr>
        <p:spPr>
          <a:xfrm>
            <a:off x="4688090" y="2288097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7" name="Diamond 136"/>
          <p:cNvSpPr/>
          <p:nvPr/>
        </p:nvSpPr>
        <p:spPr>
          <a:xfrm>
            <a:off x="5349498" y="2297171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8" name="Diamond 137"/>
          <p:cNvSpPr/>
          <p:nvPr/>
        </p:nvSpPr>
        <p:spPr>
          <a:xfrm>
            <a:off x="5016549" y="2824086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9" name="Diamond 138"/>
          <p:cNvSpPr/>
          <p:nvPr/>
        </p:nvSpPr>
        <p:spPr>
          <a:xfrm>
            <a:off x="5661665" y="2827351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0" name="Diamond 139"/>
          <p:cNvSpPr/>
          <p:nvPr/>
        </p:nvSpPr>
        <p:spPr>
          <a:xfrm>
            <a:off x="4023804" y="2283902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1" name="Diamond 140"/>
          <p:cNvSpPr/>
          <p:nvPr/>
        </p:nvSpPr>
        <p:spPr>
          <a:xfrm>
            <a:off x="5978361" y="2279028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2" name="Diamond 141"/>
          <p:cNvSpPr/>
          <p:nvPr/>
        </p:nvSpPr>
        <p:spPr>
          <a:xfrm>
            <a:off x="6317269" y="2819900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3" name="Diamond 142"/>
          <p:cNvSpPr/>
          <p:nvPr/>
        </p:nvSpPr>
        <p:spPr>
          <a:xfrm>
            <a:off x="6978530" y="2827351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4" name="Diamond 143"/>
          <p:cNvSpPr/>
          <p:nvPr/>
        </p:nvSpPr>
        <p:spPr>
          <a:xfrm>
            <a:off x="7309227" y="2278114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5" name="Diamond 144"/>
          <p:cNvSpPr/>
          <p:nvPr/>
        </p:nvSpPr>
        <p:spPr>
          <a:xfrm>
            <a:off x="7974997" y="2283901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6" name="Diamond 145"/>
          <p:cNvSpPr/>
          <p:nvPr/>
        </p:nvSpPr>
        <p:spPr>
          <a:xfrm>
            <a:off x="7628140" y="2819862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7" name="Diamond 146"/>
          <p:cNvSpPr/>
          <p:nvPr/>
        </p:nvSpPr>
        <p:spPr>
          <a:xfrm>
            <a:off x="8270289" y="2819861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8" name="Diamond 147"/>
          <p:cNvSpPr/>
          <p:nvPr/>
        </p:nvSpPr>
        <p:spPr>
          <a:xfrm>
            <a:off x="6634522" y="2279028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74" name="Straight Connector 173"/>
          <p:cNvCxnSpPr/>
          <p:nvPr/>
        </p:nvCxnSpPr>
        <p:spPr>
          <a:xfrm flipV="1">
            <a:off x="1136265" y="2323802"/>
            <a:ext cx="360000" cy="576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>
            <a:off x="1437699" y="2357001"/>
            <a:ext cx="396000" cy="576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 flipV="1">
            <a:off x="1812009" y="2330330"/>
            <a:ext cx="360000" cy="576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2078082" y="2342515"/>
            <a:ext cx="396000" cy="576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V="1">
            <a:off x="2452392" y="2315844"/>
            <a:ext cx="360000" cy="576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2753826" y="2349043"/>
            <a:ext cx="396000" cy="576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V="1">
            <a:off x="3128136" y="2322372"/>
            <a:ext cx="360000" cy="576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3363395" y="2350473"/>
            <a:ext cx="396000" cy="576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V="1">
            <a:off x="3737705" y="2323802"/>
            <a:ext cx="360000" cy="576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4039139" y="2357001"/>
            <a:ext cx="396000" cy="576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V="1">
            <a:off x="4413449" y="2330330"/>
            <a:ext cx="360000" cy="576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>
            <a:off x="4679522" y="2342515"/>
            <a:ext cx="396000" cy="576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flipV="1">
            <a:off x="5053832" y="2315844"/>
            <a:ext cx="360000" cy="576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>
            <a:off x="5355266" y="2349043"/>
            <a:ext cx="396000" cy="576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V="1">
            <a:off x="5729576" y="2322372"/>
            <a:ext cx="360000" cy="576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>
            <a:off x="6000232" y="2350473"/>
            <a:ext cx="396000" cy="576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 flipV="1">
            <a:off x="6374542" y="2323802"/>
            <a:ext cx="360000" cy="576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>
            <a:off x="6675976" y="2357001"/>
            <a:ext cx="396000" cy="576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V="1">
            <a:off x="7050286" y="2330330"/>
            <a:ext cx="360000" cy="576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>
            <a:off x="7317161" y="2357001"/>
            <a:ext cx="396000" cy="576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V="1">
            <a:off x="7691471" y="2330330"/>
            <a:ext cx="360000" cy="576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7974997" y="2330330"/>
            <a:ext cx="396000" cy="576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Arc 153"/>
          <p:cNvSpPr/>
          <p:nvPr/>
        </p:nvSpPr>
        <p:spPr>
          <a:xfrm>
            <a:off x="498113" y="4465430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5" name="Arc 154"/>
          <p:cNvSpPr/>
          <p:nvPr/>
        </p:nvSpPr>
        <p:spPr>
          <a:xfrm flipV="1">
            <a:off x="826587" y="4465430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6" name="Arc 155"/>
          <p:cNvSpPr/>
          <p:nvPr/>
        </p:nvSpPr>
        <p:spPr>
          <a:xfrm>
            <a:off x="1155061" y="4465430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7" name="Arc 156"/>
          <p:cNvSpPr/>
          <p:nvPr/>
        </p:nvSpPr>
        <p:spPr>
          <a:xfrm flipV="1">
            <a:off x="1483535" y="4465430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8" name="Arc 157"/>
          <p:cNvSpPr/>
          <p:nvPr/>
        </p:nvSpPr>
        <p:spPr>
          <a:xfrm>
            <a:off x="1812009" y="4465430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9" name="Arc 158"/>
          <p:cNvSpPr/>
          <p:nvPr/>
        </p:nvSpPr>
        <p:spPr>
          <a:xfrm flipV="1">
            <a:off x="2140483" y="4465430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0" name="Arc 159"/>
          <p:cNvSpPr/>
          <p:nvPr/>
        </p:nvSpPr>
        <p:spPr>
          <a:xfrm>
            <a:off x="2464519" y="4465430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1" name="Arc 160"/>
          <p:cNvSpPr/>
          <p:nvPr/>
        </p:nvSpPr>
        <p:spPr>
          <a:xfrm flipV="1">
            <a:off x="2792993" y="4465430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2" name="Arc 161"/>
          <p:cNvSpPr/>
          <p:nvPr/>
        </p:nvSpPr>
        <p:spPr>
          <a:xfrm>
            <a:off x="3121467" y="4465430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3" name="Arc 162"/>
          <p:cNvSpPr/>
          <p:nvPr/>
        </p:nvSpPr>
        <p:spPr>
          <a:xfrm flipV="1">
            <a:off x="3449941" y="4465430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4" name="Arc 163"/>
          <p:cNvSpPr/>
          <p:nvPr/>
        </p:nvSpPr>
        <p:spPr>
          <a:xfrm>
            <a:off x="3778415" y="4465430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5" name="Arc 164"/>
          <p:cNvSpPr/>
          <p:nvPr/>
        </p:nvSpPr>
        <p:spPr>
          <a:xfrm flipV="1">
            <a:off x="4106889" y="4465430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6" name="Arc 165"/>
          <p:cNvSpPr/>
          <p:nvPr/>
        </p:nvSpPr>
        <p:spPr>
          <a:xfrm>
            <a:off x="4435363" y="4465430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7" name="Arc 166"/>
          <p:cNvSpPr/>
          <p:nvPr/>
        </p:nvSpPr>
        <p:spPr>
          <a:xfrm flipV="1">
            <a:off x="4763837" y="4465430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8" name="Arc 167"/>
          <p:cNvSpPr/>
          <p:nvPr/>
        </p:nvSpPr>
        <p:spPr>
          <a:xfrm>
            <a:off x="5092311" y="4465430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9" name="Arc 168"/>
          <p:cNvSpPr/>
          <p:nvPr/>
        </p:nvSpPr>
        <p:spPr>
          <a:xfrm flipV="1">
            <a:off x="5420785" y="4465430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0" name="Arc 169"/>
          <p:cNvSpPr/>
          <p:nvPr/>
        </p:nvSpPr>
        <p:spPr>
          <a:xfrm>
            <a:off x="5749259" y="4465430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1" name="Arc 170"/>
          <p:cNvSpPr/>
          <p:nvPr/>
        </p:nvSpPr>
        <p:spPr>
          <a:xfrm flipV="1">
            <a:off x="6077733" y="4465430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2" name="Arc 171"/>
          <p:cNvSpPr/>
          <p:nvPr/>
        </p:nvSpPr>
        <p:spPr>
          <a:xfrm>
            <a:off x="6406207" y="4465430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3" name="Arc 172"/>
          <p:cNvSpPr/>
          <p:nvPr/>
        </p:nvSpPr>
        <p:spPr>
          <a:xfrm flipV="1">
            <a:off x="6734681" y="4465430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5" name="Arc 174"/>
          <p:cNvSpPr/>
          <p:nvPr/>
        </p:nvSpPr>
        <p:spPr>
          <a:xfrm>
            <a:off x="7063155" y="4465430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7" name="Arc 196"/>
          <p:cNvSpPr/>
          <p:nvPr/>
        </p:nvSpPr>
        <p:spPr>
          <a:xfrm flipV="1">
            <a:off x="7391629" y="4465430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8" name="Arc 197"/>
          <p:cNvSpPr/>
          <p:nvPr/>
        </p:nvSpPr>
        <p:spPr>
          <a:xfrm>
            <a:off x="7720103" y="4465430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9" name="Arc 198"/>
          <p:cNvSpPr/>
          <p:nvPr/>
        </p:nvSpPr>
        <p:spPr>
          <a:xfrm flipV="1">
            <a:off x="8048577" y="4465430"/>
            <a:ext cx="328474" cy="914400"/>
          </a:xfrm>
          <a:prstGeom prst="arc">
            <a:avLst>
              <a:gd name="adj1" fmla="val 10893737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00" name="Straight Arrow Connector 199"/>
          <p:cNvCxnSpPr>
            <a:stCxn id="154" idx="0"/>
          </p:cNvCxnSpPr>
          <p:nvPr/>
        </p:nvCxnSpPr>
        <p:spPr>
          <a:xfrm>
            <a:off x="498121" y="4918151"/>
            <a:ext cx="8305053" cy="0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/>
          <p:nvPr/>
        </p:nvCxnSpPr>
        <p:spPr>
          <a:xfrm flipV="1">
            <a:off x="498121" y="4323388"/>
            <a:ext cx="8" cy="594763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2" name="TextBox 201"/>
          <p:cNvSpPr txBox="1"/>
          <p:nvPr/>
        </p:nvSpPr>
        <p:spPr>
          <a:xfrm>
            <a:off x="8638937" y="4465430"/>
            <a:ext cx="32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t</a:t>
            </a:r>
          </a:p>
        </p:txBody>
      </p:sp>
      <p:sp>
        <p:nvSpPr>
          <p:cNvPr id="203" name="TextBox 202"/>
          <p:cNvSpPr txBox="1"/>
          <p:nvPr/>
        </p:nvSpPr>
        <p:spPr>
          <a:xfrm>
            <a:off x="276172" y="3954056"/>
            <a:ext cx="32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x</a:t>
            </a:r>
          </a:p>
        </p:txBody>
      </p:sp>
      <p:sp>
        <p:nvSpPr>
          <p:cNvPr id="204" name="Diamond 203"/>
          <p:cNvSpPr/>
          <p:nvPr/>
        </p:nvSpPr>
        <p:spPr>
          <a:xfrm>
            <a:off x="731813" y="4579074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5" name="Diamond 204"/>
          <p:cNvSpPr/>
          <p:nvPr/>
        </p:nvSpPr>
        <p:spPr>
          <a:xfrm>
            <a:off x="1083234" y="5117790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6" name="Diamond 205"/>
          <p:cNvSpPr/>
          <p:nvPr/>
        </p:nvSpPr>
        <p:spPr>
          <a:xfrm>
            <a:off x="1749060" y="5111669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7" name="Diamond 206"/>
          <p:cNvSpPr/>
          <p:nvPr/>
        </p:nvSpPr>
        <p:spPr>
          <a:xfrm>
            <a:off x="2067929" y="4576306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Diamond 207"/>
          <p:cNvSpPr/>
          <p:nvPr/>
        </p:nvSpPr>
        <p:spPr>
          <a:xfrm>
            <a:off x="2712288" y="4579074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Diamond 208"/>
          <p:cNvSpPr/>
          <p:nvPr/>
        </p:nvSpPr>
        <p:spPr>
          <a:xfrm>
            <a:off x="2410519" y="5105548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0" name="Diamond 209"/>
          <p:cNvSpPr/>
          <p:nvPr/>
        </p:nvSpPr>
        <p:spPr>
          <a:xfrm>
            <a:off x="3058518" y="5101461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2" name="Diamond 211"/>
          <p:cNvSpPr/>
          <p:nvPr/>
        </p:nvSpPr>
        <p:spPr>
          <a:xfrm>
            <a:off x="1410954" y="4587610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3" name="Diamond 212"/>
          <p:cNvSpPr/>
          <p:nvPr/>
        </p:nvSpPr>
        <p:spPr>
          <a:xfrm>
            <a:off x="3364761" y="4577612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4" name="Diamond 213"/>
          <p:cNvSpPr/>
          <p:nvPr/>
        </p:nvSpPr>
        <p:spPr>
          <a:xfrm>
            <a:off x="3699250" y="5117790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5" name="Diamond 214"/>
          <p:cNvSpPr/>
          <p:nvPr/>
        </p:nvSpPr>
        <p:spPr>
          <a:xfrm>
            <a:off x="4363607" y="5101423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6" name="Diamond 215"/>
          <p:cNvSpPr/>
          <p:nvPr/>
        </p:nvSpPr>
        <p:spPr>
          <a:xfrm>
            <a:off x="4692010" y="4578536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7" name="Diamond 216"/>
          <p:cNvSpPr/>
          <p:nvPr/>
        </p:nvSpPr>
        <p:spPr>
          <a:xfrm>
            <a:off x="5353418" y="4587610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8" name="Diamond 217"/>
          <p:cNvSpPr/>
          <p:nvPr/>
        </p:nvSpPr>
        <p:spPr>
          <a:xfrm>
            <a:off x="5020469" y="5114525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9" name="Diamond 218"/>
          <p:cNvSpPr/>
          <p:nvPr/>
        </p:nvSpPr>
        <p:spPr>
          <a:xfrm>
            <a:off x="5665585" y="5117790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0" name="Diamond 219"/>
          <p:cNvSpPr/>
          <p:nvPr/>
        </p:nvSpPr>
        <p:spPr>
          <a:xfrm>
            <a:off x="4027724" y="4574341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1" name="Diamond 220"/>
          <p:cNvSpPr/>
          <p:nvPr/>
        </p:nvSpPr>
        <p:spPr>
          <a:xfrm>
            <a:off x="5982281" y="4569467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2" name="Diamond 221"/>
          <p:cNvSpPr/>
          <p:nvPr/>
        </p:nvSpPr>
        <p:spPr>
          <a:xfrm>
            <a:off x="6321189" y="5110339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3" name="Diamond 222"/>
          <p:cNvSpPr/>
          <p:nvPr/>
        </p:nvSpPr>
        <p:spPr>
          <a:xfrm>
            <a:off x="6982450" y="5117790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4" name="Diamond 223"/>
          <p:cNvSpPr/>
          <p:nvPr/>
        </p:nvSpPr>
        <p:spPr>
          <a:xfrm>
            <a:off x="7313147" y="4568553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5" name="Diamond 224"/>
          <p:cNvSpPr/>
          <p:nvPr/>
        </p:nvSpPr>
        <p:spPr>
          <a:xfrm>
            <a:off x="7978917" y="4574340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6" name="Diamond 225"/>
          <p:cNvSpPr/>
          <p:nvPr/>
        </p:nvSpPr>
        <p:spPr>
          <a:xfrm>
            <a:off x="7632060" y="5110301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7" name="Diamond 226"/>
          <p:cNvSpPr/>
          <p:nvPr/>
        </p:nvSpPr>
        <p:spPr>
          <a:xfrm>
            <a:off x="8274209" y="5110300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8" name="Diamond 227"/>
          <p:cNvSpPr/>
          <p:nvPr/>
        </p:nvSpPr>
        <p:spPr>
          <a:xfrm>
            <a:off x="6638442" y="4569467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1" name="Diamond 250"/>
          <p:cNvSpPr/>
          <p:nvPr/>
        </p:nvSpPr>
        <p:spPr>
          <a:xfrm>
            <a:off x="554350" y="4426510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2" name="Diamond 251"/>
          <p:cNvSpPr/>
          <p:nvPr/>
        </p:nvSpPr>
        <p:spPr>
          <a:xfrm>
            <a:off x="457200" y="4711510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3" name="Diamond 252"/>
          <p:cNvSpPr/>
          <p:nvPr/>
        </p:nvSpPr>
        <p:spPr>
          <a:xfrm>
            <a:off x="768667" y="4943604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4" name="Diamond 253"/>
          <p:cNvSpPr/>
          <p:nvPr/>
        </p:nvSpPr>
        <p:spPr>
          <a:xfrm>
            <a:off x="876667" y="5308808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5" name="Diamond 254"/>
          <p:cNvSpPr/>
          <p:nvPr/>
        </p:nvSpPr>
        <p:spPr>
          <a:xfrm>
            <a:off x="1220098" y="4417594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6" name="Diamond 255"/>
          <p:cNvSpPr/>
          <p:nvPr/>
        </p:nvSpPr>
        <p:spPr>
          <a:xfrm>
            <a:off x="1122948" y="4702594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7" name="Diamond 256"/>
          <p:cNvSpPr/>
          <p:nvPr/>
        </p:nvSpPr>
        <p:spPr>
          <a:xfrm>
            <a:off x="1434415" y="4934688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8" name="Diamond 257"/>
          <p:cNvSpPr/>
          <p:nvPr/>
        </p:nvSpPr>
        <p:spPr>
          <a:xfrm>
            <a:off x="1542415" y="5299892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9" name="Diamond 258"/>
          <p:cNvSpPr/>
          <p:nvPr/>
        </p:nvSpPr>
        <p:spPr>
          <a:xfrm>
            <a:off x="1853612" y="4426509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0" name="Diamond 259"/>
          <p:cNvSpPr/>
          <p:nvPr/>
        </p:nvSpPr>
        <p:spPr>
          <a:xfrm>
            <a:off x="1756462" y="4711509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1" name="Diamond 260"/>
          <p:cNvSpPr/>
          <p:nvPr/>
        </p:nvSpPr>
        <p:spPr>
          <a:xfrm>
            <a:off x="2067929" y="4943603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2" name="Diamond 261"/>
          <p:cNvSpPr/>
          <p:nvPr/>
        </p:nvSpPr>
        <p:spPr>
          <a:xfrm>
            <a:off x="2175929" y="5308807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3" name="Diamond 262"/>
          <p:cNvSpPr/>
          <p:nvPr/>
        </p:nvSpPr>
        <p:spPr>
          <a:xfrm>
            <a:off x="2539509" y="4442286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4" name="Diamond 263"/>
          <p:cNvSpPr/>
          <p:nvPr/>
        </p:nvSpPr>
        <p:spPr>
          <a:xfrm>
            <a:off x="2442359" y="4727286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5" name="Diamond 264"/>
          <p:cNvSpPr/>
          <p:nvPr/>
        </p:nvSpPr>
        <p:spPr>
          <a:xfrm>
            <a:off x="2753826" y="4959380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6" name="Diamond 265"/>
          <p:cNvSpPr/>
          <p:nvPr/>
        </p:nvSpPr>
        <p:spPr>
          <a:xfrm>
            <a:off x="2861826" y="5324584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7" name="Diamond 266"/>
          <p:cNvSpPr/>
          <p:nvPr/>
        </p:nvSpPr>
        <p:spPr>
          <a:xfrm>
            <a:off x="3181624" y="4442286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8" name="Diamond 267"/>
          <p:cNvSpPr/>
          <p:nvPr/>
        </p:nvSpPr>
        <p:spPr>
          <a:xfrm>
            <a:off x="3084474" y="4727286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9" name="Diamond 268"/>
          <p:cNvSpPr/>
          <p:nvPr/>
        </p:nvSpPr>
        <p:spPr>
          <a:xfrm>
            <a:off x="3395941" y="4959380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0" name="Diamond 269"/>
          <p:cNvSpPr/>
          <p:nvPr/>
        </p:nvSpPr>
        <p:spPr>
          <a:xfrm>
            <a:off x="3503941" y="5324584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1" name="Diamond 270"/>
          <p:cNvSpPr/>
          <p:nvPr/>
        </p:nvSpPr>
        <p:spPr>
          <a:xfrm>
            <a:off x="3829388" y="4458653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2" name="Diamond 271"/>
          <p:cNvSpPr/>
          <p:nvPr/>
        </p:nvSpPr>
        <p:spPr>
          <a:xfrm>
            <a:off x="3732238" y="4743653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3" name="Diamond 272"/>
          <p:cNvSpPr/>
          <p:nvPr/>
        </p:nvSpPr>
        <p:spPr>
          <a:xfrm>
            <a:off x="4043705" y="4975747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4" name="Diamond 273"/>
          <p:cNvSpPr/>
          <p:nvPr/>
        </p:nvSpPr>
        <p:spPr>
          <a:xfrm>
            <a:off x="4151705" y="5340951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5" name="Diamond 274"/>
          <p:cNvSpPr/>
          <p:nvPr/>
        </p:nvSpPr>
        <p:spPr>
          <a:xfrm>
            <a:off x="4514286" y="4430761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6" name="Diamond 275"/>
          <p:cNvSpPr/>
          <p:nvPr/>
        </p:nvSpPr>
        <p:spPr>
          <a:xfrm>
            <a:off x="4417136" y="4715761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7" name="Diamond 276"/>
          <p:cNvSpPr/>
          <p:nvPr/>
        </p:nvSpPr>
        <p:spPr>
          <a:xfrm>
            <a:off x="4728603" y="4947855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8" name="Diamond 277"/>
          <p:cNvSpPr/>
          <p:nvPr/>
        </p:nvSpPr>
        <p:spPr>
          <a:xfrm>
            <a:off x="4836603" y="5313059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9" name="Diamond 278"/>
          <p:cNvSpPr/>
          <p:nvPr/>
        </p:nvSpPr>
        <p:spPr>
          <a:xfrm>
            <a:off x="5165238" y="4430761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0" name="Diamond 279"/>
          <p:cNvSpPr/>
          <p:nvPr/>
        </p:nvSpPr>
        <p:spPr>
          <a:xfrm>
            <a:off x="5068088" y="4715761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1" name="Diamond 280"/>
          <p:cNvSpPr/>
          <p:nvPr/>
        </p:nvSpPr>
        <p:spPr>
          <a:xfrm>
            <a:off x="5379555" y="4947855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2" name="Diamond 281"/>
          <p:cNvSpPr/>
          <p:nvPr/>
        </p:nvSpPr>
        <p:spPr>
          <a:xfrm>
            <a:off x="5487555" y="5313059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3" name="Diamond 282"/>
          <p:cNvSpPr/>
          <p:nvPr/>
        </p:nvSpPr>
        <p:spPr>
          <a:xfrm>
            <a:off x="5804262" y="4430761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4" name="Diamond 283"/>
          <p:cNvSpPr/>
          <p:nvPr/>
        </p:nvSpPr>
        <p:spPr>
          <a:xfrm>
            <a:off x="5707112" y="4715761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5" name="Diamond 284"/>
          <p:cNvSpPr/>
          <p:nvPr/>
        </p:nvSpPr>
        <p:spPr>
          <a:xfrm>
            <a:off x="6018579" y="4947855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6" name="Diamond 285"/>
          <p:cNvSpPr/>
          <p:nvPr/>
        </p:nvSpPr>
        <p:spPr>
          <a:xfrm>
            <a:off x="6126579" y="5313059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7" name="Diamond 286"/>
          <p:cNvSpPr/>
          <p:nvPr/>
        </p:nvSpPr>
        <p:spPr>
          <a:xfrm>
            <a:off x="6461659" y="4425251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8" name="Diamond 287"/>
          <p:cNvSpPr/>
          <p:nvPr/>
        </p:nvSpPr>
        <p:spPr>
          <a:xfrm>
            <a:off x="6364509" y="4710251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9" name="Diamond 288"/>
          <p:cNvSpPr/>
          <p:nvPr/>
        </p:nvSpPr>
        <p:spPr>
          <a:xfrm>
            <a:off x="6675976" y="4942345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0" name="Diamond 289"/>
          <p:cNvSpPr/>
          <p:nvPr/>
        </p:nvSpPr>
        <p:spPr>
          <a:xfrm>
            <a:off x="6783976" y="5307549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1" name="Diamond 290"/>
          <p:cNvSpPr/>
          <p:nvPr/>
        </p:nvSpPr>
        <p:spPr>
          <a:xfrm>
            <a:off x="7119392" y="4401057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2" name="Diamond 291"/>
          <p:cNvSpPr/>
          <p:nvPr/>
        </p:nvSpPr>
        <p:spPr>
          <a:xfrm>
            <a:off x="7022242" y="4686057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3" name="Diamond 292"/>
          <p:cNvSpPr/>
          <p:nvPr/>
        </p:nvSpPr>
        <p:spPr>
          <a:xfrm>
            <a:off x="7333709" y="4918151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4" name="Diamond 293"/>
          <p:cNvSpPr/>
          <p:nvPr/>
        </p:nvSpPr>
        <p:spPr>
          <a:xfrm>
            <a:off x="7441709" y="5283355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5" name="Diamond 294"/>
          <p:cNvSpPr/>
          <p:nvPr/>
        </p:nvSpPr>
        <p:spPr>
          <a:xfrm>
            <a:off x="7787149" y="4405536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6" name="Diamond 295"/>
          <p:cNvSpPr/>
          <p:nvPr/>
        </p:nvSpPr>
        <p:spPr>
          <a:xfrm>
            <a:off x="7689999" y="4690536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7" name="Diamond 296"/>
          <p:cNvSpPr/>
          <p:nvPr/>
        </p:nvSpPr>
        <p:spPr>
          <a:xfrm>
            <a:off x="8001466" y="4922630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8" name="Diamond 297"/>
          <p:cNvSpPr/>
          <p:nvPr/>
        </p:nvSpPr>
        <p:spPr>
          <a:xfrm>
            <a:off x="8109466" y="5287834"/>
            <a:ext cx="108000" cy="142043"/>
          </a:xfrm>
          <a:prstGeom prst="diamond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29611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Introduction to Data Acquisition</a:t>
            </a:r>
          </a:p>
          <a:p>
            <a:r>
              <a:rPr lang="en-AU" dirty="0"/>
              <a:t>Introduction to NI </a:t>
            </a:r>
            <a:r>
              <a:rPr lang="en-AU" dirty="0" err="1"/>
              <a:t>myRIO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087069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LabVIEW</a:t>
            </a:r>
            <a:r>
              <a:rPr lang="en-AU" dirty="0"/>
              <a:t> </a:t>
            </a:r>
            <a:r>
              <a:rPr lang="en-AU" dirty="0" err="1"/>
              <a:t>DAQ</a:t>
            </a:r>
            <a:r>
              <a:rPr lang="en-AU" dirty="0"/>
              <a:t> Devices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91237"/>
            <a:ext cx="5188998" cy="4437567"/>
          </a:xfrm>
        </p:spPr>
        <p:txBody>
          <a:bodyPr/>
          <a:lstStyle/>
          <a:p>
            <a:r>
              <a:rPr lang="en-AU" dirty="0"/>
              <a:t>Desktop </a:t>
            </a:r>
            <a:r>
              <a:rPr lang="en-AU" dirty="0" err="1"/>
              <a:t>DAQ</a:t>
            </a:r>
            <a:r>
              <a:rPr lang="en-AU" dirty="0"/>
              <a:t> Devices: </a:t>
            </a:r>
          </a:p>
          <a:p>
            <a:pPr lvl="1"/>
            <a:r>
              <a:rPr lang="en-AU" dirty="0"/>
              <a:t>PCI </a:t>
            </a:r>
            <a:r>
              <a:rPr lang="en-AU" dirty="0" err="1"/>
              <a:t>DAQ</a:t>
            </a:r>
            <a:r>
              <a:rPr lang="en-AU" dirty="0"/>
              <a:t> board which needs to be plugged into PC.</a:t>
            </a:r>
          </a:p>
          <a:p>
            <a:pPr lvl="1"/>
            <a:r>
              <a:rPr lang="en-AU" dirty="0"/>
              <a:t>Software runs on PC.</a:t>
            </a:r>
          </a:p>
          <a:p>
            <a:r>
              <a:rPr lang="en-AU" dirty="0"/>
              <a:t>Portable </a:t>
            </a:r>
            <a:r>
              <a:rPr lang="en-AU" dirty="0" err="1"/>
              <a:t>DAQ</a:t>
            </a:r>
            <a:r>
              <a:rPr lang="en-AU" dirty="0"/>
              <a:t> Devices: </a:t>
            </a:r>
          </a:p>
          <a:p>
            <a:pPr lvl="1"/>
            <a:r>
              <a:rPr lang="en-AU" dirty="0"/>
              <a:t>Connected using USB, </a:t>
            </a:r>
            <a:r>
              <a:rPr lang="en-AU" dirty="0" err="1"/>
              <a:t>Wifi</a:t>
            </a:r>
            <a:r>
              <a:rPr lang="en-AU" dirty="0"/>
              <a:t> etc.</a:t>
            </a:r>
          </a:p>
          <a:p>
            <a:pPr lvl="1"/>
            <a:r>
              <a:rPr lang="en-AU" dirty="0"/>
              <a:t>Software runs on PC.</a:t>
            </a:r>
          </a:p>
          <a:p>
            <a:r>
              <a:rPr lang="en-AU" dirty="0"/>
              <a:t>Distributed </a:t>
            </a:r>
            <a:r>
              <a:rPr lang="en-AU" dirty="0" err="1"/>
              <a:t>DAQ</a:t>
            </a:r>
            <a:r>
              <a:rPr lang="en-AU" dirty="0"/>
              <a:t> Devices:</a:t>
            </a:r>
          </a:p>
          <a:p>
            <a:pPr lvl="1"/>
            <a:r>
              <a:rPr lang="en-AU" dirty="0"/>
              <a:t>Software developed on PC,</a:t>
            </a:r>
          </a:p>
          <a:p>
            <a:pPr lvl="1"/>
            <a:r>
              <a:rPr lang="en-AU" dirty="0"/>
              <a:t>Then downloaded to device.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85877" y="4776981"/>
            <a:ext cx="18199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NI </a:t>
            </a:r>
            <a:r>
              <a:rPr lang="en-AU" dirty="0" err="1">
                <a:solidFill>
                  <a:srgbClr val="FF0000"/>
                </a:solidFill>
              </a:rPr>
              <a:t>DAQ</a:t>
            </a:r>
            <a:r>
              <a:rPr lang="en-AU" dirty="0">
                <a:solidFill>
                  <a:srgbClr val="FF0000"/>
                </a:solidFill>
              </a:rPr>
              <a:t> Device</a:t>
            </a:r>
          </a:p>
          <a:p>
            <a:pPr algn="ctr"/>
            <a:r>
              <a:rPr lang="en-AU" sz="1200" dirty="0">
                <a:solidFill>
                  <a:schemeClr val="tx2"/>
                </a:solidFill>
              </a:rPr>
              <a:t>http://www.ni.com/newsletter/51296/en/</a:t>
            </a:r>
          </a:p>
        </p:txBody>
      </p:sp>
      <p:pic>
        <p:nvPicPr>
          <p:cNvPr id="4100" name="Picture 4" descr="http://www.ni.com/cms/images/devzone/pub/Page_7_Fig_2_Q1_2011_IN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301" y="2136458"/>
            <a:ext cx="3830499" cy="258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77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NI myRIO-1900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The National Instruments myRIO-1900 is a reconfigurable I/O device.</a:t>
            </a:r>
          </a:p>
          <a:p>
            <a:r>
              <a:rPr lang="en-AU" dirty="0"/>
              <a:t>Can be used to design control, robotics and mechatronics systems.</a:t>
            </a:r>
          </a:p>
          <a:p>
            <a:r>
              <a:rPr lang="en-AU" dirty="0"/>
              <a:t>Uses </a:t>
            </a:r>
            <a:r>
              <a:rPr lang="en-AU" dirty="0" err="1"/>
              <a:t>Zynq</a:t>
            </a:r>
            <a:r>
              <a:rPr lang="en-AU" dirty="0"/>
              <a:t> technology from Xilinx featuring an </a:t>
            </a:r>
            <a:r>
              <a:rPr lang="en-AU" dirty="0" err="1"/>
              <a:t>FPGA</a:t>
            </a:r>
            <a:endParaRPr lang="en-AU" dirty="0"/>
          </a:p>
          <a:p>
            <a:r>
              <a:rPr lang="en-AU" dirty="0"/>
              <a:t>Integrated with a processor running a real-time OS.</a:t>
            </a:r>
          </a:p>
          <a:p>
            <a:r>
              <a:rPr lang="en-AU" dirty="0"/>
              <a:t>8 single ended 0-5V </a:t>
            </a:r>
            <a:r>
              <a:rPr lang="en-AU" dirty="0" err="1"/>
              <a:t>Analog</a:t>
            </a:r>
            <a:r>
              <a:rPr lang="en-AU" dirty="0"/>
              <a:t> Inputs </a:t>
            </a:r>
          </a:p>
          <a:p>
            <a:r>
              <a:rPr lang="en-AU" dirty="0"/>
              <a:t>2 differential +/-10V </a:t>
            </a:r>
            <a:r>
              <a:rPr lang="en-AU" dirty="0" err="1"/>
              <a:t>Analog</a:t>
            </a:r>
            <a:r>
              <a:rPr lang="en-AU" dirty="0"/>
              <a:t> Inputs </a:t>
            </a:r>
          </a:p>
          <a:p>
            <a:r>
              <a:rPr lang="en-AU" dirty="0"/>
              <a:t>4 single ended 0-5V </a:t>
            </a:r>
            <a:r>
              <a:rPr lang="en-AU" dirty="0" err="1"/>
              <a:t>Analog</a:t>
            </a:r>
            <a:r>
              <a:rPr lang="en-AU" dirty="0"/>
              <a:t> Outputs </a:t>
            </a:r>
          </a:p>
          <a:p>
            <a:r>
              <a:rPr lang="en-AU" dirty="0"/>
              <a:t>2 single ended +/- 10V </a:t>
            </a:r>
            <a:r>
              <a:rPr lang="en-AU" dirty="0" err="1"/>
              <a:t>Analog</a:t>
            </a:r>
            <a:r>
              <a:rPr lang="en-AU" dirty="0"/>
              <a:t> Outputs </a:t>
            </a:r>
          </a:p>
          <a:p>
            <a:r>
              <a:rPr lang="en-AU" dirty="0"/>
              <a:t>40 Digital Inputs or Outputs </a:t>
            </a:r>
          </a:p>
          <a:p>
            <a:r>
              <a:rPr lang="en-AU" i="1" dirty="0">
                <a:solidFill>
                  <a:schemeClr val="bg1"/>
                </a:solidFill>
              </a:rPr>
              <a:t>ADC Resolution is the resolution of the ADC in bits</a:t>
            </a:r>
          </a:p>
          <a:p>
            <a:r>
              <a:rPr lang="en-AU" i="1" dirty="0">
                <a:solidFill>
                  <a:srgbClr val="3333FF"/>
                </a:solidFill>
              </a:rPr>
              <a:t>What is ADC Resolution and Precision of </a:t>
            </a:r>
            <a:r>
              <a:rPr lang="en-AU" i="1" dirty="0" err="1">
                <a:solidFill>
                  <a:srgbClr val="3333FF"/>
                </a:solidFill>
              </a:rPr>
              <a:t>myRIO</a:t>
            </a:r>
            <a:r>
              <a:rPr lang="en-AU" i="1" dirty="0">
                <a:solidFill>
                  <a:srgbClr val="3333FF"/>
                </a:solidFill>
              </a:rPr>
              <a:t> inputs and outputs</a:t>
            </a:r>
          </a:p>
          <a:p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6216588" y="4707825"/>
            <a:ext cx="26411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1200" dirty="0">
                <a:solidFill>
                  <a:srgbClr val="FF0000"/>
                </a:solidFill>
              </a:rPr>
              <a:t>NI </a:t>
            </a:r>
            <a:r>
              <a:rPr lang="en-AU" sz="1200" dirty="0" err="1">
                <a:solidFill>
                  <a:srgbClr val="FF0000"/>
                </a:solidFill>
              </a:rPr>
              <a:t>myRIO</a:t>
            </a:r>
            <a:r>
              <a:rPr lang="en-AU" sz="1200" dirty="0">
                <a:solidFill>
                  <a:srgbClr val="FF0000"/>
                </a:solidFill>
              </a:rPr>
              <a:t> 1900</a:t>
            </a:r>
          </a:p>
          <a:p>
            <a:pPr algn="ctr"/>
            <a:r>
              <a:rPr lang="en-AU" sz="1200" dirty="0">
                <a:solidFill>
                  <a:schemeClr val="tx2"/>
                </a:solidFill>
              </a:rPr>
              <a:t>http://sine.ni.com/nips/cds/view/p/lang/en/nid/211694</a:t>
            </a:r>
          </a:p>
        </p:txBody>
      </p:sp>
      <p:pic>
        <p:nvPicPr>
          <p:cNvPr id="8194" name="Picture 2" descr="http://sine.ni.com/images/products/us/05161303_m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71822" y="2938509"/>
            <a:ext cx="2130641" cy="174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290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NI myRIO-1900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613" y="852257"/>
            <a:ext cx="6730306" cy="4844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5534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MXP</a:t>
            </a:r>
            <a:r>
              <a:rPr lang="en-AU" dirty="0"/>
              <a:t> Connectors A &amp; B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81407" y="1216241"/>
            <a:ext cx="5731447" cy="4518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47934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MSP</a:t>
            </a:r>
            <a:r>
              <a:rPr lang="en-AU" dirty="0"/>
              <a:t> Connector C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133" y="1442817"/>
            <a:ext cx="5166434" cy="3074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4178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Introduction to Data Acquisition</a:t>
            </a:r>
          </a:p>
          <a:p>
            <a:r>
              <a:rPr lang="en-AU" dirty="0"/>
              <a:t>Introduction to NI </a:t>
            </a:r>
            <a:r>
              <a:rPr lang="en-AU" dirty="0" err="1"/>
              <a:t>myRIO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03352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Getting Started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91237"/>
            <a:ext cx="5473084" cy="4437567"/>
          </a:xfrm>
        </p:spPr>
        <p:txBody>
          <a:bodyPr/>
          <a:lstStyle/>
          <a:p>
            <a:r>
              <a:rPr lang="en-AU" dirty="0"/>
              <a:t>Install all the necessary </a:t>
            </a:r>
            <a:r>
              <a:rPr lang="en-AU" dirty="0" err="1"/>
              <a:t>LabVIEW</a:t>
            </a:r>
            <a:r>
              <a:rPr lang="en-AU" dirty="0"/>
              <a:t> components (</a:t>
            </a:r>
            <a:r>
              <a:rPr lang="en-AU" dirty="0" err="1"/>
              <a:t>myRIO</a:t>
            </a:r>
            <a:r>
              <a:rPr lang="en-AU" dirty="0"/>
              <a:t> toolkit and Real Time Module).</a:t>
            </a:r>
          </a:p>
          <a:p>
            <a:r>
              <a:rPr lang="en-AU" dirty="0"/>
              <a:t>Also install optional modules (</a:t>
            </a:r>
            <a:r>
              <a:rPr lang="en-AU" dirty="0" err="1"/>
              <a:t>FPGA</a:t>
            </a:r>
            <a:r>
              <a:rPr lang="en-AU" dirty="0"/>
              <a:t> Module, Compilation Tools for </a:t>
            </a:r>
            <a:r>
              <a:rPr lang="en-AU" dirty="0" err="1"/>
              <a:t>Vivado</a:t>
            </a:r>
            <a:r>
              <a:rPr lang="en-AU" dirty="0"/>
              <a:t>)</a:t>
            </a:r>
          </a:p>
          <a:p>
            <a:r>
              <a:rPr lang="en-AU" dirty="0"/>
              <a:t>Connect </a:t>
            </a:r>
            <a:r>
              <a:rPr lang="en-AU" dirty="0" err="1"/>
              <a:t>myRIO</a:t>
            </a:r>
            <a:r>
              <a:rPr lang="en-AU" dirty="0"/>
              <a:t> to the PC via a USB cable.</a:t>
            </a:r>
          </a:p>
          <a:p>
            <a:r>
              <a:rPr lang="en-AU" dirty="0"/>
              <a:t>PC will automatically detect </a:t>
            </a:r>
            <a:r>
              <a:rPr lang="en-AU" dirty="0" err="1"/>
              <a:t>myRIO</a:t>
            </a:r>
            <a:r>
              <a:rPr lang="en-AU" dirty="0"/>
              <a:t> and the following dialogue will pop up:</a:t>
            </a:r>
          </a:p>
          <a:p>
            <a:pPr lvl="1"/>
            <a:r>
              <a:rPr lang="en-AU" dirty="0"/>
              <a:t>If it is the first time </a:t>
            </a:r>
            <a:r>
              <a:rPr lang="en-AU" dirty="0" err="1"/>
              <a:t>myRIO</a:t>
            </a:r>
            <a:r>
              <a:rPr lang="en-AU" dirty="0"/>
              <a:t> is connected to PC, you must click “Launch the Getting Started Wizard” to install software on the </a:t>
            </a:r>
            <a:r>
              <a:rPr lang="en-AU" dirty="0" err="1"/>
              <a:t>myRIO</a:t>
            </a:r>
            <a:r>
              <a:rPr lang="en-AU" dirty="0"/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284" y="1676409"/>
            <a:ext cx="2739084" cy="377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971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Getting Started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“Launch the Getting Started Wizard” activates a test panel, allowing you to test the </a:t>
            </a:r>
            <a:r>
              <a:rPr lang="en-AU" dirty="0" err="1"/>
              <a:t>onboard</a:t>
            </a:r>
            <a:r>
              <a:rPr lang="en-AU" dirty="0"/>
              <a:t> devices (accelerometer, LED’s)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The next time you connect the </a:t>
            </a:r>
            <a:r>
              <a:rPr lang="en-AU" dirty="0" err="1"/>
              <a:t>myRIO</a:t>
            </a:r>
            <a:r>
              <a:rPr lang="en-AU" dirty="0"/>
              <a:t> to your PC, you can skip to other options on the pop-up dialogue.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741" y="1931662"/>
            <a:ext cx="4846698" cy="3500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587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Slide Number Placeholder 5">
            <a:extLst>
              <a:ext uri="{FF2B5EF4-FFF2-40B4-BE49-F238E27FC236}">
                <a16:creationId xmlns:a16="http://schemas.microsoft.com/office/drawing/2014/main" id="{2B76F52D-9AAC-4E65-91A3-732D49C0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EC91FD-59D9-4813-9EBF-D924E940E748}" type="slidenum">
              <a:rPr kumimoji="0" lang="en-US" altLang="en-US" sz="14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4756" name="Rectangle 2">
            <a:extLst>
              <a:ext uri="{FF2B5EF4-FFF2-40B4-BE49-F238E27FC236}">
                <a16:creationId xmlns:a16="http://schemas.microsoft.com/office/drawing/2014/main" id="{E3E263CF-F292-4557-BC60-40AED4DA1C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br>
              <a:rPr lang="en-AU" altLang="en-US" sz="4000"/>
            </a:br>
            <a:r>
              <a:rPr lang="en-AU" altLang="en-US" sz="4000"/>
              <a:t>Thank </a:t>
            </a:r>
            <a:r>
              <a:rPr lang="en-AU" altLang="en-US" sz="4000">
                <a:hlinkClick r:id="" action="ppaction://noaction">
                  <a:snd r:embed="rId3" name="applause.wav"/>
                </a:hlinkClick>
              </a:rPr>
              <a:t>you</a:t>
            </a:r>
            <a:r>
              <a:rPr lang="en-AU" altLang="en-US" sz="4000"/>
              <a:t>, </a:t>
            </a:r>
            <a:br>
              <a:rPr lang="en-AU" altLang="en-US" sz="4000"/>
            </a:br>
            <a:r>
              <a:rPr lang="en-AU" altLang="en-US" sz="4000"/>
              <a:t>Questions</a:t>
            </a:r>
          </a:p>
        </p:txBody>
      </p:sp>
      <p:pic>
        <p:nvPicPr>
          <p:cNvPr id="74757" name="Picture 3" descr="MMj01726290000[1]">
            <a:extLst>
              <a:ext uri="{FF2B5EF4-FFF2-40B4-BE49-F238E27FC236}">
                <a16:creationId xmlns:a16="http://schemas.microsoft.com/office/drawing/2014/main" id="{295F283C-27C7-4DBD-A654-E0C96FB6FDD5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67175" y="4413250"/>
            <a:ext cx="800100" cy="792163"/>
          </a:xfrm>
        </p:spPr>
      </p:pic>
      <p:pic>
        <p:nvPicPr>
          <p:cNvPr id="74758" name="Picture 4" descr="MMj01726290000[1]">
            <a:extLst>
              <a:ext uri="{FF2B5EF4-FFF2-40B4-BE49-F238E27FC236}">
                <a16:creationId xmlns:a16="http://schemas.microsoft.com/office/drawing/2014/main" id="{D97A5559-4CA9-4553-B414-B80059B9A29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2708275"/>
            <a:ext cx="8001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9" name="Picture 5" descr="MMj01726290000[1]">
            <a:extLst>
              <a:ext uri="{FF2B5EF4-FFF2-40B4-BE49-F238E27FC236}">
                <a16:creationId xmlns:a16="http://schemas.microsoft.com/office/drawing/2014/main" id="{70D1F077-FEF5-4E04-B885-5FB794478BA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2997200"/>
            <a:ext cx="8001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Introduction to Data Acquisition</a:t>
            </a:r>
          </a:p>
          <a:p>
            <a:r>
              <a:rPr lang="en-AU" dirty="0">
                <a:solidFill>
                  <a:schemeClr val="tx1">
                    <a:lumMod val="75000"/>
                  </a:schemeClr>
                </a:solidFill>
              </a:rPr>
              <a:t>Introduction to NI </a:t>
            </a:r>
            <a:r>
              <a:rPr lang="en-AU" dirty="0" err="1">
                <a:solidFill>
                  <a:schemeClr val="tx1">
                    <a:lumMod val="75000"/>
                  </a:schemeClr>
                </a:solidFill>
              </a:rPr>
              <a:t>myRIO</a:t>
            </a:r>
            <a:endParaRPr lang="en-AU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181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91237"/>
            <a:ext cx="8229600" cy="4437567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Data acquisition </a:t>
            </a:r>
            <a:r>
              <a:rPr lang="en-AU" dirty="0"/>
              <a:t>(</a:t>
            </a:r>
            <a:r>
              <a:rPr lang="en-AU" dirty="0" err="1"/>
              <a:t>DAQ</a:t>
            </a:r>
            <a:r>
              <a:rPr lang="en-AU" dirty="0"/>
              <a:t>) is one of the main reasons why people use </a:t>
            </a:r>
            <a:r>
              <a:rPr lang="en-AU" dirty="0" err="1"/>
              <a:t>LabVIEW</a:t>
            </a:r>
            <a:r>
              <a:rPr lang="en-AU" dirty="0"/>
              <a:t>.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Sensors (Temperature, force, light, position etc.) will ultimately provide an electrical voltage or current, either in a digital form or </a:t>
            </a:r>
            <a:r>
              <a:rPr lang="en-AU" dirty="0" err="1"/>
              <a:t>analog</a:t>
            </a:r>
            <a:r>
              <a:rPr lang="en-AU" dirty="0"/>
              <a:t> form.</a:t>
            </a:r>
          </a:p>
          <a:p>
            <a:r>
              <a:rPr lang="en-AU" dirty="0"/>
              <a:t>Thus if the data acquisition hardware can </a:t>
            </a:r>
            <a:r>
              <a:rPr lang="en-AU" dirty="0">
                <a:solidFill>
                  <a:schemeClr val="bg1"/>
                </a:solidFill>
              </a:rPr>
              <a:t>read in these signals</a:t>
            </a:r>
            <a:r>
              <a:rPr lang="en-AU" dirty="0"/>
              <a:t>, we will be able to create a </a:t>
            </a:r>
            <a:r>
              <a:rPr lang="en-AU" dirty="0" err="1"/>
              <a:t>LabVIEW</a:t>
            </a:r>
            <a:r>
              <a:rPr lang="en-AU" dirty="0"/>
              <a:t> virtual instrument to acquire and process the data.</a:t>
            </a:r>
          </a:p>
          <a:p>
            <a:pPr lvl="1"/>
            <a:endParaRPr lang="en-AU" dirty="0"/>
          </a:p>
          <a:p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PC-Based Data Acquisition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71836" y="2849687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Signals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78197" y="2601112"/>
            <a:ext cx="1615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Data Acquisition Hardware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79673" y="2771550"/>
            <a:ext cx="1229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PC &amp; </a:t>
            </a:r>
            <a:r>
              <a:rPr lang="en-AU" dirty="0" err="1">
                <a:solidFill>
                  <a:schemeClr val="tx2"/>
                </a:solidFill>
              </a:rPr>
              <a:t>LabVIEW</a:t>
            </a:r>
            <a:endParaRPr lang="en-AU" dirty="0">
              <a:solidFill>
                <a:schemeClr val="tx2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1180714" y="2348091"/>
            <a:ext cx="959038" cy="359553"/>
          </a:xfrm>
          <a:custGeom>
            <a:avLst/>
            <a:gdLst>
              <a:gd name="connsiteX0" fmla="*/ 0 w 656947"/>
              <a:gd name="connsiteY0" fmla="*/ 359553 h 359553"/>
              <a:gd name="connsiteX1" fmla="*/ 44388 w 656947"/>
              <a:gd name="connsiteY1" fmla="*/ 173122 h 359553"/>
              <a:gd name="connsiteX2" fmla="*/ 106532 w 656947"/>
              <a:gd name="connsiteY2" fmla="*/ 324042 h 359553"/>
              <a:gd name="connsiteX3" fmla="*/ 177553 w 656947"/>
              <a:gd name="connsiteY3" fmla="*/ 75467 h 359553"/>
              <a:gd name="connsiteX4" fmla="*/ 248574 w 656947"/>
              <a:gd name="connsiteY4" fmla="*/ 102100 h 359553"/>
              <a:gd name="connsiteX5" fmla="*/ 301840 w 656947"/>
              <a:gd name="connsiteY5" fmla="*/ 4446 h 359553"/>
              <a:gd name="connsiteX6" fmla="*/ 408372 w 656947"/>
              <a:gd name="connsiteY6" fmla="*/ 270776 h 359553"/>
              <a:gd name="connsiteX7" fmla="*/ 488271 w 656947"/>
              <a:gd name="connsiteY7" fmla="*/ 190877 h 359553"/>
              <a:gd name="connsiteX8" fmla="*/ 568171 w 656947"/>
              <a:gd name="connsiteY8" fmla="*/ 350675 h 359553"/>
              <a:gd name="connsiteX9" fmla="*/ 656947 w 656947"/>
              <a:gd name="connsiteY9" fmla="*/ 128733 h 359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6947" h="359553">
                <a:moveTo>
                  <a:pt x="0" y="359553"/>
                </a:moveTo>
                <a:cubicBezTo>
                  <a:pt x="13316" y="269296"/>
                  <a:pt x="26633" y="179040"/>
                  <a:pt x="44388" y="173122"/>
                </a:cubicBezTo>
                <a:cubicBezTo>
                  <a:pt x="62143" y="167204"/>
                  <a:pt x="84338" y="340318"/>
                  <a:pt x="106532" y="324042"/>
                </a:cubicBezTo>
                <a:cubicBezTo>
                  <a:pt x="128726" y="307766"/>
                  <a:pt x="153879" y="112457"/>
                  <a:pt x="177553" y="75467"/>
                </a:cubicBezTo>
                <a:cubicBezTo>
                  <a:pt x="201227" y="38477"/>
                  <a:pt x="227860" y="113937"/>
                  <a:pt x="248574" y="102100"/>
                </a:cubicBezTo>
                <a:cubicBezTo>
                  <a:pt x="269289" y="90263"/>
                  <a:pt x="275207" y="-23667"/>
                  <a:pt x="301840" y="4446"/>
                </a:cubicBezTo>
                <a:cubicBezTo>
                  <a:pt x="328473" y="32559"/>
                  <a:pt x="377300" y="239704"/>
                  <a:pt x="408372" y="270776"/>
                </a:cubicBezTo>
                <a:cubicBezTo>
                  <a:pt x="439444" y="301848"/>
                  <a:pt x="461638" y="177561"/>
                  <a:pt x="488271" y="190877"/>
                </a:cubicBezTo>
                <a:cubicBezTo>
                  <a:pt x="514904" y="204193"/>
                  <a:pt x="540058" y="361032"/>
                  <a:pt x="568171" y="350675"/>
                </a:cubicBezTo>
                <a:cubicBezTo>
                  <a:pt x="596284" y="340318"/>
                  <a:pt x="626615" y="234525"/>
                  <a:pt x="656947" y="128733"/>
                </a:cubicBezTo>
              </a:path>
            </a:pathLst>
          </a:custGeom>
          <a:noFill/>
          <a:ln w="2222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180714" y="3435612"/>
            <a:ext cx="0" cy="2308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171836" y="3435612"/>
            <a:ext cx="2840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455921" y="3435612"/>
            <a:ext cx="0" cy="2308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455921" y="3657555"/>
            <a:ext cx="108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563921" y="3426735"/>
            <a:ext cx="0" cy="2308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563921" y="3435612"/>
            <a:ext cx="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695744" y="3426735"/>
            <a:ext cx="0" cy="2308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90164" y="3657555"/>
            <a:ext cx="396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2086289" y="3435612"/>
            <a:ext cx="0" cy="2308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080542" y="2510164"/>
            <a:ext cx="1562470" cy="1129688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Freeform 24"/>
          <p:cNvSpPr/>
          <p:nvPr/>
        </p:nvSpPr>
        <p:spPr>
          <a:xfrm>
            <a:off x="2334810" y="2645552"/>
            <a:ext cx="745732" cy="230868"/>
          </a:xfrm>
          <a:custGeom>
            <a:avLst/>
            <a:gdLst>
              <a:gd name="connsiteX0" fmla="*/ 0 w 550416"/>
              <a:gd name="connsiteY0" fmla="*/ 0 h 230868"/>
              <a:gd name="connsiteX1" fmla="*/ 337352 w 550416"/>
              <a:gd name="connsiteY1" fmla="*/ 213064 h 230868"/>
              <a:gd name="connsiteX2" fmla="*/ 550416 w 550416"/>
              <a:gd name="connsiteY2" fmla="*/ 204187 h 23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0416" h="230868">
                <a:moveTo>
                  <a:pt x="0" y="0"/>
                </a:moveTo>
                <a:cubicBezTo>
                  <a:pt x="122808" y="89516"/>
                  <a:pt x="245616" y="179033"/>
                  <a:pt x="337352" y="213064"/>
                </a:cubicBezTo>
                <a:cubicBezTo>
                  <a:pt x="429088" y="247095"/>
                  <a:pt x="489752" y="225641"/>
                  <a:pt x="550416" y="204187"/>
                </a:cubicBezTo>
              </a:path>
            </a:pathLst>
          </a:custGeom>
          <a:noFill/>
          <a:ln w="25400">
            <a:solidFill>
              <a:srgbClr val="3333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Freeform 25"/>
          <p:cNvSpPr/>
          <p:nvPr/>
        </p:nvSpPr>
        <p:spPr>
          <a:xfrm>
            <a:off x="2263789" y="3338010"/>
            <a:ext cx="816753" cy="195309"/>
          </a:xfrm>
          <a:custGeom>
            <a:avLst/>
            <a:gdLst>
              <a:gd name="connsiteX0" fmla="*/ 0 w 612559"/>
              <a:gd name="connsiteY0" fmla="*/ 195309 h 195309"/>
              <a:gd name="connsiteX1" fmla="*/ 399495 w 612559"/>
              <a:gd name="connsiteY1" fmla="*/ 115410 h 195309"/>
              <a:gd name="connsiteX2" fmla="*/ 612559 w 612559"/>
              <a:gd name="connsiteY2" fmla="*/ 0 h 19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2559" h="195309">
                <a:moveTo>
                  <a:pt x="0" y="195309"/>
                </a:moveTo>
                <a:cubicBezTo>
                  <a:pt x="148701" y="171635"/>
                  <a:pt x="297402" y="147961"/>
                  <a:pt x="399495" y="115410"/>
                </a:cubicBezTo>
                <a:cubicBezTo>
                  <a:pt x="501588" y="82858"/>
                  <a:pt x="557073" y="41429"/>
                  <a:pt x="612559" y="0"/>
                </a:cubicBezTo>
              </a:path>
            </a:pathLst>
          </a:custGeom>
          <a:noFill/>
          <a:ln w="25400">
            <a:solidFill>
              <a:srgbClr val="3333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074" name="Picture 2" descr="C:\Program Files (x86)\Microsoft Office\MEDIA\CAGCAT10\j0285750.w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137" y="2519041"/>
            <a:ext cx="1824228" cy="112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Freeform 26"/>
          <p:cNvSpPr/>
          <p:nvPr/>
        </p:nvSpPr>
        <p:spPr>
          <a:xfrm>
            <a:off x="4643005" y="2894104"/>
            <a:ext cx="949910" cy="142066"/>
          </a:xfrm>
          <a:custGeom>
            <a:avLst/>
            <a:gdLst>
              <a:gd name="connsiteX0" fmla="*/ 0 w 949910"/>
              <a:gd name="connsiteY0" fmla="*/ 142066 h 142066"/>
              <a:gd name="connsiteX1" fmla="*/ 514904 w 949910"/>
              <a:gd name="connsiteY1" fmla="*/ 23 h 142066"/>
              <a:gd name="connsiteX2" fmla="*/ 949910 w 949910"/>
              <a:gd name="connsiteY2" fmla="*/ 133188 h 142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9910" h="142066">
                <a:moveTo>
                  <a:pt x="0" y="142066"/>
                </a:moveTo>
                <a:cubicBezTo>
                  <a:pt x="178293" y="71784"/>
                  <a:pt x="356586" y="1503"/>
                  <a:pt x="514904" y="23"/>
                </a:cubicBezTo>
                <a:cubicBezTo>
                  <a:pt x="673222" y="-1457"/>
                  <a:pt x="811566" y="65865"/>
                  <a:pt x="949910" y="133188"/>
                </a:cubicBezTo>
              </a:path>
            </a:pathLst>
          </a:custGeom>
          <a:noFill/>
          <a:ln w="254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848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Choosing </a:t>
            </a:r>
            <a:r>
              <a:rPr lang="en-AU" dirty="0" err="1"/>
              <a:t>DAQ</a:t>
            </a:r>
            <a:r>
              <a:rPr lang="en-AU" dirty="0"/>
              <a:t> Hardware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956345"/>
            <a:ext cx="8229600" cy="4672459"/>
          </a:xfrm>
        </p:spPr>
        <p:txBody>
          <a:bodyPr/>
          <a:lstStyle/>
          <a:p>
            <a:r>
              <a:rPr lang="en-AU" dirty="0"/>
              <a:t>What </a:t>
            </a:r>
            <a:r>
              <a:rPr lang="en-AU" dirty="0">
                <a:solidFill>
                  <a:schemeClr val="bg1"/>
                </a:solidFill>
              </a:rPr>
              <a:t>type of signals </a:t>
            </a:r>
            <a:r>
              <a:rPr lang="en-AU" dirty="0"/>
              <a:t>are you measuring? </a:t>
            </a:r>
          </a:p>
          <a:p>
            <a:pPr lvl="1"/>
            <a:r>
              <a:rPr lang="en-AU" dirty="0"/>
              <a:t>Analog / Discrete (Digital)?</a:t>
            </a:r>
          </a:p>
          <a:p>
            <a:r>
              <a:rPr lang="en-AU" dirty="0">
                <a:solidFill>
                  <a:schemeClr val="bg1"/>
                </a:solidFill>
              </a:rPr>
              <a:t>How many </a:t>
            </a:r>
            <a:r>
              <a:rPr lang="en-AU" dirty="0"/>
              <a:t>AI / AO / DI / DO </a:t>
            </a:r>
            <a:r>
              <a:rPr lang="en-AU" dirty="0" err="1"/>
              <a:t>do</a:t>
            </a:r>
            <a:r>
              <a:rPr lang="en-AU" dirty="0"/>
              <a:t> you need? **</a:t>
            </a:r>
          </a:p>
          <a:p>
            <a:r>
              <a:rPr lang="en-AU" dirty="0"/>
              <a:t>What are the </a:t>
            </a:r>
            <a:r>
              <a:rPr lang="en-AU" dirty="0">
                <a:solidFill>
                  <a:schemeClr val="bg1"/>
                </a:solidFill>
              </a:rPr>
              <a:t>ranges</a:t>
            </a:r>
            <a:r>
              <a:rPr lang="en-AU" dirty="0"/>
              <a:t> of the input and output voltages?</a:t>
            </a:r>
          </a:p>
          <a:p>
            <a:pPr lvl="1"/>
            <a:r>
              <a:rPr lang="en-AU" dirty="0"/>
              <a:t>Typically 0-5V and 4-20mA</a:t>
            </a:r>
          </a:p>
          <a:p>
            <a:r>
              <a:rPr lang="en-AU" dirty="0"/>
              <a:t>What precision or </a:t>
            </a:r>
            <a:r>
              <a:rPr lang="en-AU" dirty="0">
                <a:solidFill>
                  <a:schemeClr val="bg1"/>
                </a:solidFill>
              </a:rPr>
              <a:t>resolution</a:t>
            </a:r>
            <a:r>
              <a:rPr lang="en-AU" dirty="0"/>
              <a:t> is needed? </a:t>
            </a:r>
          </a:p>
          <a:p>
            <a:pPr lvl="1"/>
            <a:r>
              <a:rPr lang="en-AU" dirty="0"/>
              <a:t>12 bit / 16 bit / 24 bit?</a:t>
            </a:r>
          </a:p>
          <a:p>
            <a:r>
              <a:rPr lang="en-AU" dirty="0"/>
              <a:t>What is the minimum sampling rate?</a:t>
            </a:r>
          </a:p>
          <a:p>
            <a:r>
              <a:rPr lang="en-AU" dirty="0"/>
              <a:t>Is portability, ruggedness, isolation or cost an issue?</a:t>
            </a:r>
          </a:p>
          <a:p>
            <a:r>
              <a:rPr lang="en-AU" dirty="0"/>
              <a:t>What operating systems do you have? </a:t>
            </a:r>
          </a:p>
          <a:p>
            <a:pPr lvl="1"/>
            <a:r>
              <a:rPr lang="en-AU" dirty="0"/>
              <a:t>Windows, Linux, Mac OS?</a:t>
            </a:r>
          </a:p>
          <a:p>
            <a:r>
              <a:rPr lang="en-AU" dirty="0"/>
              <a:t>What connector types are available? </a:t>
            </a:r>
          </a:p>
          <a:p>
            <a:pPr lvl="1"/>
            <a:r>
              <a:rPr lang="en-AU" dirty="0"/>
              <a:t>PCI, PC-Card for laptops, USB?</a:t>
            </a:r>
          </a:p>
          <a:p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6134469" y="2743200"/>
            <a:ext cx="2752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dirty="0">
                <a:solidFill>
                  <a:srgbClr val="3333FF"/>
                </a:solidFill>
              </a:rPr>
              <a:t>e.g. 0-5V, resolution 12 bit </a:t>
            </a:r>
            <a:r>
              <a:rPr lang="en-AU" i="1" dirty="0">
                <a:solidFill>
                  <a:srgbClr val="3333FF"/>
                </a:solidFill>
                <a:sym typeface="Wingdings" pitchFamily="2" charset="2"/>
              </a:rPr>
              <a:t> 0-5V is divided into 2</a:t>
            </a:r>
            <a:r>
              <a:rPr lang="en-AU" i="1" baseline="30000" dirty="0">
                <a:solidFill>
                  <a:srgbClr val="3333FF"/>
                </a:solidFill>
                <a:sym typeface="Wingdings" pitchFamily="2" charset="2"/>
              </a:rPr>
              <a:t>12</a:t>
            </a:r>
            <a:r>
              <a:rPr lang="en-AU" i="1" dirty="0">
                <a:solidFill>
                  <a:srgbClr val="3333FF"/>
                </a:solidFill>
                <a:sym typeface="Wingdings" pitchFamily="2" charset="2"/>
              </a:rPr>
              <a:t> equal steps, thus the resolution is 1.22mV </a:t>
            </a:r>
            <a:endParaRPr lang="en-AU" i="1" dirty="0">
              <a:solidFill>
                <a:srgbClr val="3333FF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852909" y="3542190"/>
            <a:ext cx="20241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261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RMIT_TEMPLATE_MASTER_CORE_NEW_STANDARD_2013">
  <a:themeElements>
    <a:clrScheme name="Custom 1">
      <a:dk1>
        <a:srgbClr val="FFFFFF"/>
      </a:dk1>
      <a:lt1>
        <a:srgbClr val="DC291E"/>
      </a:lt1>
      <a:dk2>
        <a:srgbClr val="000000"/>
      </a:dk2>
      <a:lt2>
        <a:srgbClr val="DC291E"/>
      </a:lt2>
      <a:accent1>
        <a:srgbClr val="DC291E"/>
      </a:accent1>
      <a:accent2>
        <a:srgbClr val="000000"/>
      </a:accent2>
      <a:accent3>
        <a:srgbClr val="DC291E"/>
      </a:accent3>
      <a:accent4>
        <a:srgbClr val="000000"/>
      </a:accent4>
      <a:accent5>
        <a:srgbClr val="DC291E"/>
      </a:accent5>
      <a:accent6>
        <a:srgbClr val="000000"/>
      </a:accent6>
      <a:hlink>
        <a:srgbClr val="0000FF"/>
      </a:hlink>
      <a:folHlink>
        <a:srgbClr val="DC291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rmit_aca_template">
  <a:themeElements>
    <a:clrScheme name="rmit_aca_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rmit_aca_template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rmit_aca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rmit_aca_template">
  <a:themeElements>
    <a:clrScheme name="rmit_aca_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rmit_aca_template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rmit_aca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rmit_aca_template">
  <a:themeElements>
    <a:clrScheme name="rmit_aca_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rmit_aca_template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rmit_aca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rmit_aca_template">
  <a:themeElements>
    <a:clrScheme name="rmit_aca_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rmit_aca_template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rmit_aca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4_rmit_aca_template">
  <a:themeElements>
    <a:clrScheme name="rmit_aca_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rmit_aca_template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rmit_aca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mit_aca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mit_aca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RMIT_TEMPLATE_MASTER_CORE_NEW_STANDARD_2013</Template>
  <TotalTime>2317</TotalTime>
  <Words>2781</Words>
  <Application>Microsoft Office PowerPoint</Application>
  <PresentationFormat>On-screen Show (4:3)</PresentationFormat>
  <Paragraphs>666</Paragraphs>
  <Slides>62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2" baseType="lpstr">
      <vt:lpstr>Arial</vt:lpstr>
      <vt:lpstr>Calibri</vt:lpstr>
      <vt:lpstr>Times New Roman</vt:lpstr>
      <vt:lpstr>RMIT_TEMPLATE_MASTER_CORE_NEW_STANDARD_2013</vt:lpstr>
      <vt:lpstr>rmit_aca_template</vt:lpstr>
      <vt:lpstr>1_rmit_aca_template</vt:lpstr>
      <vt:lpstr>2_rmit_aca_template</vt:lpstr>
      <vt:lpstr>3_rmit_aca_template</vt:lpstr>
      <vt:lpstr>4_rmit_aca_template</vt:lpstr>
      <vt:lpstr>Equation</vt:lpstr>
      <vt:lpstr>Week 2B – Data Acquisition &amp; Introduction to myRIO</vt:lpstr>
      <vt:lpstr>Teaching Schedule</vt:lpstr>
      <vt:lpstr>Teams’ Allocation Collection of Design Kits</vt:lpstr>
      <vt:lpstr>Mechatronics System Components</vt:lpstr>
      <vt:lpstr>Mechatronics System Components</vt:lpstr>
      <vt:lpstr>Content</vt:lpstr>
      <vt:lpstr>Content</vt:lpstr>
      <vt:lpstr>PC-Based Data Acquisition</vt:lpstr>
      <vt:lpstr>Choosing DAQ Hardware</vt:lpstr>
      <vt:lpstr>Signal Conditioning</vt:lpstr>
      <vt:lpstr>Signal Conditioning and Conversion</vt:lpstr>
      <vt:lpstr>Signal Conditioning</vt:lpstr>
      <vt:lpstr>Interface Characteristics and Component Matching</vt:lpstr>
      <vt:lpstr>Power Requirements</vt:lpstr>
      <vt:lpstr>Signal Conditioning – Filtering </vt:lpstr>
      <vt:lpstr>Signal Conditioning – Filtering </vt:lpstr>
      <vt:lpstr>Signal Conditioning – Filtering </vt:lpstr>
      <vt:lpstr>Signal Conditioning – Filtering </vt:lpstr>
      <vt:lpstr>Signal Conditioning – Filtering </vt:lpstr>
      <vt:lpstr>Average Temperature for 7 days</vt:lpstr>
      <vt:lpstr>Finite Impulse Response Filtering (FIR) Algorithm</vt:lpstr>
      <vt:lpstr>Finite Impulse Response Filtering (FIR) Algorithm</vt:lpstr>
      <vt:lpstr>FIR Filtering, or  Running Average Filter</vt:lpstr>
      <vt:lpstr>FIR Filtering</vt:lpstr>
      <vt:lpstr>PowerPoint Presentation</vt:lpstr>
      <vt:lpstr>FIR Filtering</vt:lpstr>
      <vt:lpstr>PowerPoint Presentation</vt:lpstr>
      <vt:lpstr>PowerPoint Presentation</vt:lpstr>
      <vt:lpstr>Signal Conditioning – Amplification </vt:lpstr>
      <vt:lpstr>Signal Conditioning – Amplification </vt:lpstr>
      <vt:lpstr>Signal Conditioning – Amplification </vt:lpstr>
      <vt:lpstr>Signal Conditioning – Amplification </vt:lpstr>
      <vt:lpstr>Signal Conditioning – Amplification </vt:lpstr>
      <vt:lpstr>Signal Conditioning – Amplification </vt:lpstr>
      <vt:lpstr>Non Inverting Amplifier</vt:lpstr>
      <vt:lpstr>Signal Conditioning – Amplification </vt:lpstr>
      <vt:lpstr>Inverting Amplifier</vt:lpstr>
      <vt:lpstr>Summer / Adder</vt:lpstr>
      <vt:lpstr>Signal Conditioning – Amplification </vt:lpstr>
      <vt:lpstr>Integrator</vt:lpstr>
      <vt:lpstr>Integrate Function sin(x)/x</vt:lpstr>
      <vt:lpstr>Differentiator</vt:lpstr>
      <vt:lpstr>Comparator</vt:lpstr>
      <vt:lpstr>Buffer or Follower</vt:lpstr>
      <vt:lpstr>Exercises</vt:lpstr>
      <vt:lpstr>Signal Conditioning - Isolation</vt:lpstr>
      <vt:lpstr>Signal Conditioning - Isolation</vt:lpstr>
      <vt:lpstr>Signal Conditioning - Isolation</vt:lpstr>
      <vt:lpstr>Signal Conditioning - Excitation</vt:lpstr>
      <vt:lpstr>Signal Conditioning - Linearization</vt:lpstr>
      <vt:lpstr>Sampling and Aliasing</vt:lpstr>
      <vt:lpstr>Sampling and Aliasing</vt:lpstr>
      <vt:lpstr>Sampling and Aliasing</vt:lpstr>
      <vt:lpstr>Content</vt:lpstr>
      <vt:lpstr>LabVIEW DAQ Devices </vt:lpstr>
      <vt:lpstr>NI myRIO-1900</vt:lpstr>
      <vt:lpstr>NI myRIO-1900</vt:lpstr>
      <vt:lpstr>MXP Connectors A &amp; B</vt:lpstr>
      <vt:lpstr>MSP Connector C</vt:lpstr>
      <vt:lpstr>Getting Started</vt:lpstr>
      <vt:lpstr>Getting Started</vt:lpstr>
      <vt:lpstr> Thank you,  Questions</vt:lpstr>
    </vt:vector>
  </TitlesOfParts>
  <Company>RMIT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6 – Introduction to LabVIEW and myRIO</dc:title>
  <dc:creator>Chow Yin Lai</dc:creator>
  <cp:lastModifiedBy>Milan Simic</cp:lastModifiedBy>
  <cp:revision>211</cp:revision>
  <dcterms:created xsi:type="dcterms:W3CDTF">2016-02-08T03:34:34Z</dcterms:created>
  <dcterms:modified xsi:type="dcterms:W3CDTF">2020-03-19T01:47:12Z</dcterms:modified>
</cp:coreProperties>
</file>